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508" r:id="rId3"/>
    <p:sldId id="510" r:id="rId4"/>
    <p:sldId id="512" r:id="rId5"/>
    <p:sldId id="514" r:id="rId6"/>
    <p:sldId id="515" r:id="rId7"/>
    <p:sldId id="517" r:id="rId8"/>
    <p:sldId id="516" r:id="rId9"/>
    <p:sldId id="513" r:id="rId10"/>
    <p:sldId id="518" r:id="rId11"/>
    <p:sldId id="519" r:id="rId12"/>
    <p:sldId id="521" r:id="rId13"/>
    <p:sldId id="520" r:id="rId14"/>
    <p:sldId id="522" r:id="rId15"/>
    <p:sldId id="523" r:id="rId16"/>
    <p:sldId id="524" r:id="rId17"/>
    <p:sldId id="526" r:id="rId18"/>
    <p:sldId id="527" r:id="rId19"/>
    <p:sldId id="533" r:id="rId20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99FF"/>
    <a:srgbClr val="333333"/>
    <a:srgbClr val="4D4D4D"/>
    <a:srgbClr val="FF0000"/>
    <a:srgbClr val="FF6600"/>
    <a:srgbClr val="CCFFCC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86432" autoAdjust="0"/>
  </p:normalViewPr>
  <p:slideViewPr>
    <p:cSldViewPr snapToGrid="0">
      <p:cViewPr>
        <p:scale>
          <a:sx n="100" d="100"/>
          <a:sy n="100" d="100"/>
        </p:scale>
        <p:origin x="926" y="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3B6A668-EAC3-40CF-8D12-15BFBD62F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0058FF9-0305-4B92-A531-89439AB8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600200"/>
            <a:ext cx="6858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81000"/>
            <a:ext cx="18097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81000"/>
            <a:ext cx="52768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981200"/>
            <a:ext cx="7162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More on single-view geometry</a:t>
            </a:r>
            <a:br>
              <a:rPr lang="en-US" sz="3600" smtClean="0"/>
            </a:br>
            <a:endParaRPr lang="en-US" sz="240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1160463" y="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Application: generate synthetic view</a:t>
            </a:r>
          </a:p>
        </p:txBody>
      </p:sp>
      <p:pic>
        <p:nvPicPr>
          <p:cNvPr id="32770" name="Picture 3" descr="fi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6763" y="630238"/>
            <a:ext cx="19335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631825"/>
            <a:ext cx="19335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fig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4450" y="630238"/>
            <a:ext cx="19335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592138" y="4811713"/>
            <a:ext cx="8551862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>
              <a:buFontTx/>
              <a:buAutoNum type="romanLcParenBoth"/>
            </a:pPr>
            <a:r>
              <a:rPr lang="en-US" sz="2400"/>
              <a:t>Compute the homography H that warps the image quadrilateral to a rectangle with the known aspect ratio</a:t>
            </a:r>
          </a:p>
          <a:p>
            <a:pPr marL="495300" indent="-495300">
              <a:buFontTx/>
              <a:buAutoNum type="romanLcParenBoth"/>
            </a:pPr>
            <a:r>
              <a:rPr lang="en-US" sz="2400"/>
              <a:t>Projectively warp the source image with this homography</a:t>
            </a:r>
          </a:p>
        </p:txBody>
      </p:sp>
      <p:pic>
        <p:nvPicPr>
          <p:cNvPr id="3277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3675" y="2606675"/>
            <a:ext cx="8705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0" y="3278188"/>
            <a:ext cx="9144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/>
              <a:t>In fronto parallel view (1): a rectangle is imaged as a rectangle; (2) world and image rectangle have same aspect ratio.</a:t>
            </a:r>
          </a:p>
          <a:p>
            <a:pPr>
              <a:buFont typeface="Arial" charset="0"/>
              <a:buChar char="•"/>
            </a:pPr>
            <a:r>
              <a:rPr lang="en-US" sz="1400"/>
              <a:t>Approach: synthesize fronto parallel view by warping an image with the homography that maps a rectangle imaged as a quadrilateral to a rectangle with the correct aspect ratio. </a:t>
            </a:r>
          </a:p>
          <a:p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-39688" y="-55563"/>
            <a:ext cx="72628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Planar homography mosaicing</a:t>
            </a:r>
          </a:p>
        </p:txBody>
      </p:sp>
      <p:pic>
        <p:nvPicPr>
          <p:cNvPr id="33794" name="Picture 3" descr="fi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4476750"/>
            <a:ext cx="4972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100" y="0"/>
            <a:ext cx="2552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fig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050" y="1724025"/>
            <a:ext cx="174466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fig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9675" y="1803400"/>
            <a:ext cx="1543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fig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90725" y="1738313"/>
            <a:ext cx="1571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fig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6688" y="1682750"/>
            <a:ext cx="1633537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9" descr="fig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77025" y="1746250"/>
            <a:ext cx="1543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0" descr="fig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121025"/>
            <a:ext cx="150971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1" descr="fig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00413" y="3132138"/>
            <a:ext cx="1543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2" descr="fig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7163" y="3097213"/>
            <a:ext cx="1543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36513" y="1222375"/>
            <a:ext cx="668655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19175" y="6153150"/>
            <a:ext cx="74009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43463" y="3141663"/>
            <a:ext cx="43005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38700" y="3671888"/>
            <a:ext cx="42227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fi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9150" y="506413"/>
            <a:ext cx="653573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066925" y="5951538"/>
            <a:ext cx="6913563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close-up: 	interlacing</a:t>
            </a:r>
          </a:p>
          <a:p>
            <a:r>
              <a:rPr lang="en-US" sz="2400"/>
              <a:t>		can be important problem!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1881188" y="450850"/>
            <a:ext cx="726281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Planar homography mosaicing</a:t>
            </a:r>
          </a:p>
          <a:p>
            <a:r>
              <a:rPr lang="en-US" sz="2800" b="1"/>
              <a:t>more examples</a:t>
            </a:r>
          </a:p>
        </p:txBody>
      </p:sp>
      <p:pic>
        <p:nvPicPr>
          <p:cNvPr id="35842" name="Picture 3" descr="Andrew Brian Raij wrigleygold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4549775"/>
            <a:ext cx="5195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Jingyu Yan point_10_1_2_3_g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038"/>
            <a:ext cx="37925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Joshua Stough comp290-89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7913" y="2495550"/>
            <a:ext cx="5526087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Seon Joo image0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8400" y="958850"/>
            <a:ext cx="34004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brian salomon gold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663" y="1476375"/>
            <a:ext cx="35766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8" name="Text Box 4"/>
          <p:cNvSpPr txBox="1">
            <a:spLocks noChangeArrowheads="1"/>
          </p:cNvSpPr>
          <p:nvPr/>
        </p:nvSpPr>
        <p:spPr bwMode="auto">
          <a:xfrm>
            <a:off x="1493838" y="155575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Projective (reduced) notation</a:t>
            </a:r>
          </a:p>
        </p:txBody>
      </p:sp>
      <p:graphicFrame>
        <p:nvGraphicFramePr>
          <p:cNvPr id="342021" name="Object 14"/>
          <p:cNvGraphicFramePr>
            <a:graphicFrameLocks noChangeAspect="1"/>
          </p:cNvGraphicFramePr>
          <p:nvPr/>
        </p:nvGraphicFramePr>
        <p:xfrm>
          <a:off x="1724025" y="1301750"/>
          <a:ext cx="7429500" cy="476250"/>
        </p:xfrm>
        <a:graphic>
          <a:graphicData uri="http://schemas.openxmlformats.org/presentationml/2006/ole">
            <p:oleObj spid="_x0000_s10254" name="Equation" r:id="rId3" imgW="3784600" imgH="241300" progId="Equation.3">
              <p:embed/>
            </p:oleObj>
          </a:graphicData>
        </a:graphic>
      </p:graphicFrame>
      <p:graphicFrame>
        <p:nvGraphicFramePr>
          <p:cNvPr id="342022" name="Object 15"/>
          <p:cNvGraphicFramePr>
            <a:graphicFrameLocks noChangeAspect="1"/>
          </p:cNvGraphicFramePr>
          <p:nvPr/>
        </p:nvGraphicFramePr>
        <p:xfrm>
          <a:off x="1733550" y="1930400"/>
          <a:ext cx="6208713" cy="476250"/>
        </p:xfrm>
        <a:graphic>
          <a:graphicData uri="http://schemas.openxmlformats.org/presentationml/2006/ole">
            <p:oleObj spid="_x0000_s10255" name="Equation" r:id="rId4" imgW="3162300" imgH="241300" progId="Equation.3">
              <p:embed/>
            </p:oleObj>
          </a:graphicData>
        </a:graphic>
      </p:graphicFrame>
      <p:graphicFrame>
        <p:nvGraphicFramePr>
          <p:cNvPr id="342023" name="Object 16"/>
          <p:cNvGraphicFramePr>
            <a:graphicFrameLocks noChangeAspect="1"/>
          </p:cNvGraphicFramePr>
          <p:nvPr/>
        </p:nvGraphicFramePr>
        <p:xfrm>
          <a:off x="2255838" y="2700338"/>
          <a:ext cx="2517775" cy="1103312"/>
        </p:xfrm>
        <a:graphic>
          <a:graphicData uri="http://schemas.openxmlformats.org/presentationml/2006/ole">
            <p:oleObj spid="_x0000_s10256" name="Equation" r:id="rId5" imgW="1282700" imgH="558800" progId="Equation.3">
              <p:embed/>
            </p:oleObj>
          </a:graphicData>
        </a:graphic>
      </p:graphicFrame>
      <p:graphicFrame>
        <p:nvGraphicFramePr>
          <p:cNvPr id="342024" name="Object 17"/>
          <p:cNvGraphicFramePr>
            <a:graphicFrameLocks noChangeAspect="1"/>
          </p:cNvGraphicFramePr>
          <p:nvPr/>
        </p:nvGraphicFramePr>
        <p:xfrm>
          <a:off x="2263775" y="4065588"/>
          <a:ext cx="2717800" cy="450850"/>
        </p:xfrm>
        <a:graphic>
          <a:graphicData uri="http://schemas.openxmlformats.org/presentationml/2006/ole">
            <p:oleObj spid="_x0000_s10257" name="Equation" r:id="rId6" imgW="1384300" imgH="228600" progId="Equation.3">
              <p:embed/>
            </p:oleObj>
          </a:graphicData>
        </a:graphic>
      </p:graphicFrame>
      <p:sp>
        <p:nvSpPr>
          <p:cNvPr id="10259" name="TextBox 6"/>
          <p:cNvSpPr txBox="1">
            <a:spLocks noChangeArrowheads="1"/>
          </p:cNvSpPr>
          <p:nvPr/>
        </p:nvSpPr>
        <p:spPr bwMode="auto">
          <a:xfrm>
            <a:off x="360363" y="1006475"/>
            <a:ext cx="8628062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Can be shown that if canonical projective coordinates are chosen for world and image points, i.e. 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Then, camera matrix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Satisfies x</a:t>
            </a:r>
            <a:r>
              <a:rPr lang="en-US" sz="1400" baseline="-25000"/>
              <a:t>i </a:t>
            </a:r>
            <a:r>
              <a:rPr lang="en-US" sz="1400"/>
              <a:t> = P</a:t>
            </a:r>
            <a:r>
              <a:rPr lang="en-US" sz="1800"/>
              <a:t>x</a:t>
            </a:r>
            <a:r>
              <a:rPr lang="en-US" sz="1800" baseline="-25000"/>
              <a:t>i</a:t>
            </a:r>
            <a:r>
              <a:rPr lang="en-US" sz="1400"/>
              <a:t>   which means that  the camera center is given by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This form of P is known as reduced camera matrix; </a:t>
            </a:r>
          </a:p>
          <a:p>
            <a:r>
              <a:rPr lang="en-US" sz="1400"/>
              <a:t>Completely specified by the 3 degrees of freedom of camera center C</a:t>
            </a:r>
          </a:p>
          <a:p>
            <a:r>
              <a:rPr lang="en-US" sz="1400"/>
              <a:t>Shows that all images acquired by cameras with the same camera center are projectively equivalent</a:t>
            </a:r>
          </a:p>
          <a:p>
            <a:r>
              <a:rPr lang="en-US" sz="1400"/>
              <a:t>Camera has been reduced to its essence: a projective device whose action is to map P</a:t>
            </a:r>
            <a:r>
              <a:rPr lang="en-US" sz="1400" baseline="30000"/>
              <a:t>3</a:t>
            </a:r>
            <a:r>
              <a:rPr lang="en-US" sz="1400"/>
              <a:t>  to P</a:t>
            </a:r>
            <a:r>
              <a:rPr lang="en-US" sz="1400" baseline="30000"/>
              <a:t>2</a:t>
            </a:r>
            <a:r>
              <a:rPr lang="en-US" sz="1400"/>
              <a:t>  with only the</a:t>
            </a:r>
          </a:p>
          <a:p>
            <a:r>
              <a:rPr lang="en-US" sz="1400"/>
              <a:t>   position of the camera center affecting the results.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1150938" y="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Moving the camera center</a:t>
            </a:r>
          </a:p>
        </p:txBody>
      </p:sp>
      <p:pic>
        <p:nvPicPr>
          <p:cNvPr id="38914" name="Picture 5" descr="fi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5588" y="1212850"/>
            <a:ext cx="53149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0" y="1760538"/>
            <a:ext cx="3609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motion parallax</a:t>
            </a:r>
          </a:p>
        </p:txBody>
      </p:sp>
      <p:sp>
        <p:nvSpPr>
          <p:cNvPr id="343047" name="Text Box 7"/>
          <p:cNvSpPr txBox="1">
            <a:spLocks noChangeArrowheads="1"/>
          </p:cNvSpPr>
          <p:nvPr/>
        </p:nvSpPr>
        <p:spPr bwMode="auto">
          <a:xfrm>
            <a:off x="6981825" y="4464050"/>
            <a:ext cx="2017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epipolar line</a:t>
            </a:r>
          </a:p>
        </p:txBody>
      </p:sp>
      <p:pic>
        <p:nvPicPr>
          <p:cNvPr id="389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4941888"/>
            <a:ext cx="7381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-82550" y="738188"/>
            <a:ext cx="9401175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If C is fixed, but camera rotates or zooms, transformation of image only depends on the image plane motion NOT on 3D space structure</a:t>
            </a:r>
          </a:p>
          <a:p>
            <a:r>
              <a:rPr lang="en-US" sz="1200"/>
              <a:t>If C moves, map between images depends on 3 space structure it is looking at: </a:t>
            </a:r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 Important special case of 3-space structure: all scene points are co-planar: </a:t>
            </a:r>
          </a:p>
          <a:p>
            <a:r>
              <a:rPr lang="en-US" sz="1200"/>
              <a:t>2 images with motion parallax (camera center moving) are still related by planar homography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Text Box 2"/>
          <p:cNvSpPr txBox="1">
            <a:spLocks noChangeArrowheads="1"/>
          </p:cNvSpPr>
          <p:nvPr/>
        </p:nvSpPr>
        <p:spPr bwMode="auto">
          <a:xfrm>
            <a:off x="1687513" y="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What does calibration give?</a:t>
            </a:r>
          </a:p>
        </p:txBody>
      </p:sp>
      <p:pic>
        <p:nvPicPr>
          <p:cNvPr id="344067" name="Picture 3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0775" y="704850"/>
            <a:ext cx="3914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4068" name="Object 11"/>
          <p:cNvGraphicFramePr>
            <a:graphicFrameLocks noChangeAspect="1"/>
          </p:cNvGraphicFramePr>
          <p:nvPr/>
        </p:nvGraphicFramePr>
        <p:xfrm>
          <a:off x="3182938" y="2586038"/>
          <a:ext cx="1249362" cy="436562"/>
        </p:xfrm>
        <a:graphic>
          <a:graphicData uri="http://schemas.openxmlformats.org/presentationml/2006/ole">
            <p:oleObj spid="_x0000_s11275" name="Equation" r:id="rId4" imgW="583947" imgH="203112" progId="Equation.3">
              <p:embed/>
            </p:oleObj>
          </a:graphicData>
        </a:graphic>
      </p:graphicFrame>
      <p:graphicFrame>
        <p:nvGraphicFramePr>
          <p:cNvPr id="344069" name="Object 12"/>
          <p:cNvGraphicFramePr>
            <a:graphicFrameLocks noChangeAspect="1"/>
          </p:cNvGraphicFramePr>
          <p:nvPr/>
        </p:nvGraphicFramePr>
        <p:xfrm>
          <a:off x="2114550" y="1547813"/>
          <a:ext cx="1955800" cy="819150"/>
        </p:xfrm>
        <a:graphic>
          <a:graphicData uri="http://schemas.openxmlformats.org/presentationml/2006/ole">
            <p:oleObj spid="_x0000_s11276" name="Equation" r:id="rId5" imgW="914400" imgH="381000" progId="Equation.3">
              <p:embed/>
            </p:oleObj>
          </a:graphicData>
        </a:graphic>
      </p:graphicFrame>
      <p:graphicFrame>
        <p:nvGraphicFramePr>
          <p:cNvPr id="344073" name="Object 13"/>
          <p:cNvGraphicFramePr>
            <a:graphicFrameLocks noChangeAspect="1"/>
          </p:cNvGraphicFramePr>
          <p:nvPr/>
        </p:nvGraphicFramePr>
        <p:xfrm>
          <a:off x="1958975" y="3894138"/>
          <a:ext cx="6613525" cy="942975"/>
        </p:xfrm>
        <a:graphic>
          <a:graphicData uri="http://schemas.openxmlformats.org/presentationml/2006/ole">
            <p:oleObj spid="_x0000_s11277" name="Equation" r:id="rId6" imgW="3632200" imgH="520700" progId="Equation.3">
              <p:embed/>
            </p:oleObj>
          </a:graphicData>
        </a:graphic>
      </p:graphicFrame>
      <p:sp>
        <p:nvSpPr>
          <p:cNvPr id="344074" name="Text Box 10"/>
          <p:cNvSpPr txBox="1">
            <a:spLocks noChangeArrowheads="1"/>
          </p:cNvSpPr>
          <p:nvPr/>
        </p:nvSpPr>
        <p:spPr bwMode="auto">
          <a:xfrm>
            <a:off x="147638" y="5662613"/>
            <a:ext cx="8802687" cy="706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An image line  l defines a plane through the camera center with  normal n=K</a:t>
            </a:r>
            <a:r>
              <a:rPr lang="en-US" b="1" baseline="30000"/>
              <a:t>T</a:t>
            </a:r>
            <a:r>
              <a:rPr lang="en-US" b="1"/>
              <a:t>l measured in the camera’s Euclidean frame</a:t>
            </a:r>
          </a:p>
        </p:txBody>
      </p:sp>
      <p:pic>
        <p:nvPicPr>
          <p:cNvPr id="1128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3738" y="2959100"/>
            <a:ext cx="2676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2625" y="3143250"/>
            <a:ext cx="4972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3" name="TextBox 9"/>
          <p:cNvSpPr txBox="1">
            <a:spLocks noChangeArrowheads="1"/>
          </p:cNvSpPr>
          <p:nvPr/>
        </p:nvSpPr>
        <p:spPr bwMode="auto">
          <a:xfrm>
            <a:off x="193675" y="452438"/>
            <a:ext cx="8459788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Image point x backprojects to a ray defined by x and camera center </a:t>
            </a:r>
            <a:r>
              <a:rPr lang="en-US" sz="1200">
                <a:sym typeface="Wingdings" pitchFamily="2" charset="2"/>
              </a:rPr>
              <a:t> calibration relates image point to the ray’s direction</a:t>
            </a:r>
          </a:p>
          <a:p>
            <a:r>
              <a:rPr lang="en-US" sz="1200">
                <a:sym typeface="Wingdings" pitchFamily="2" charset="2"/>
              </a:rPr>
              <a:t>Points on a ray X = </a:t>
            </a:r>
            <a:r>
              <a:rPr lang="el-GR" sz="1200">
                <a:sym typeface="Wingdings" pitchFamily="2" charset="2"/>
              </a:rPr>
              <a:t>λ</a:t>
            </a:r>
            <a:r>
              <a:rPr lang="en-US" sz="1200">
                <a:sym typeface="Wingdings" pitchFamily="2" charset="2"/>
              </a:rPr>
              <a:t> d with d being a direction, map to a point on the image plane x given by:</a:t>
            </a:r>
            <a:r>
              <a:rPr lang="en-US" sz="1200"/>
              <a:t> </a:t>
            </a:r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Get d from x by : </a:t>
            </a:r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Angle between two rays with directions d</a:t>
            </a:r>
            <a:r>
              <a:rPr lang="en-US" sz="1200" baseline="-25000"/>
              <a:t>1</a:t>
            </a:r>
            <a:r>
              <a:rPr lang="en-US" sz="1200"/>
              <a:t> and d</a:t>
            </a:r>
            <a:r>
              <a:rPr lang="en-US" sz="1200" baseline="-25000"/>
              <a:t>2</a:t>
            </a:r>
            <a:r>
              <a:rPr lang="en-US" sz="1200"/>
              <a:t> corresponding to x</a:t>
            </a:r>
            <a:r>
              <a:rPr lang="en-US" sz="1200" baseline="-25000"/>
              <a:t>1</a:t>
            </a:r>
            <a:r>
              <a:rPr lang="en-US" sz="1200"/>
              <a:t> and x</a:t>
            </a:r>
            <a:r>
              <a:rPr lang="en-US" sz="1200" baseline="-25000"/>
              <a:t>2</a:t>
            </a:r>
          </a:p>
          <a:p>
            <a:endParaRPr lang="en-US" sz="1200" baseline="-25000"/>
          </a:p>
          <a:p>
            <a:endParaRPr lang="en-US" sz="1200" baseline="-25000"/>
          </a:p>
          <a:p>
            <a:endParaRPr lang="en-US" sz="1200" baseline="-25000"/>
          </a:p>
          <a:p>
            <a:endParaRPr lang="en-US" sz="1200" baseline="-25000"/>
          </a:p>
          <a:p>
            <a:endParaRPr lang="en-US" sz="1200" baseline="-25000"/>
          </a:p>
          <a:p>
            <a:endParaRPr lang="en-US" sz="1200" baseline="-25000"/>
          </a:p>
          <a:p>
            <a:endParaRPr lang="en-US" sz="1200" baseline="-25000"/>
          </a:p>
          <a:p>
            <a:endParaRPr lang="en-US" sz="1200" baseline="-25000"/>
          </a:p>
          <a:p>
            <a:endParaRPr lang="en-US" sz="1200" baseline="-25000"/>
          </a:p>
          <a:p>
            <a:r>
              <a:rPr lang="en-US" sz="1200" baseline="-25000"/>
              <a:t> </a:t>
            </a:r>
            <a:r>
              <a:rPr lang="en-US" sz="1200"/>
              <a:t>  if K is known, can measure angle between rays from their image points. </a:t>
            </a:r>
          </a:p>
          <a:p>
            <a:r>
              <a:rPr lang="en-US" sz="1200" baseline="-25000"/>
              <a:t>    </a:t>
            </a:r>
            <a:r>
              <a:rPr lang="en-US" sz="1200"/>
              <a:t> A camera for which K is known is called calibrated;</a:t>
            </a:r>
          </a:p>
          <a:p>
            <a:r>
              <a:rPr lang="en-US" sz="1200" baseline="-25000"/>
              <a:t> </a:t>
            </a:r>
            <a:r>
              <a:rPr lang="en-US" sz="1200"/>
              <a:t>   A calibrated camera is a direction sensor able to measure the direction of rays like a 2D protractor</a:t>
            </a:r>
            <a:endParaRPr lang="en-US" sz="1200" baseline="-25000"/>
          </a:p>
          <a:p>
            <a:endParaRPr lang="en-US" sz="1200" baseline="-25000"/>
          </a:p>
          <a:p>
            <a:r>
              <a:rPr lang="en-US" sz="1200"/>
              <a:t> </a:t>
            </a:r>
          </a:p>
        </p:txBody>
      </p:sp>
      <p:sp>
        <p:nvSpPr>
          <p:cNvPr id="11284" name="TextBox 10"/>
          <p:cNvSpPr txBox="1">
            <a:spLocks noChangeArrowheads="1"/>
          </p:cNvSpPr>
          <p:nvPr/>
        </p:nvSpPr>
        <p:spPr bwMode="auto">
          <a:xfrm>
            <a:off x="7059613" y="2965450"/>
            <a:ext cx="265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ym typeface="Wingdings" pitchFamily="2" charset="2"/>
              </a:rPr>
              <a:t>θ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Text Box 2"/>
          <p:cNvSpPr txBox="1">
            <a:spLocks noChangeArrowheads="1"/>
          </p:cNvSpPr>
          <p:nvPr/>
        </p:nvSpPr>
        <p:spPr bwMode="auto">
          <a:xfrm>
            <a:off x="1543050" y="26988"/>
            <a:ext cx="72628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image of the absolute conic</a:t>
            </a:r>
          </a:p>
        </p:txBody>
      </p:sp>
      <p:graphicFrame>
        <p:nvGraphicFramePr>
          <p:cNvPr id="346115" name="Object 23"/>
          <p:cNvGraphicFramePr>
            <a:graphicFrameLocks noChangeAspect="1"/>
          </p:cNvGraphicFramePr>
          <p:nvPr/>
        </p:nvGraphicFramePr>
        <p:xfrm>
          <a:off x="2424113" y="984250"/>
          <a:ext cx="4318000" cy="819150"/>
        </p:xfrm>
        <a:graphic>
          <a:graphicData uri="http://schemas.openxmlformats.org/presentationml/2006/ole">
            <p:oleObj spid="_x0000_s12311" name="Equation" r:id="rId3" imgW="2019300" imgH="381000" progId="Equation.3">
              <p:embed/>
            </p:oleObj>
          </a:graphicData>
        </a:graphic>
      </p:graphicFrame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1847850" y="2278063"/>
            <a:ext cx="72961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mapping between </a:t>
            </a:r>
            <a:r>
              <a:rPr lang="en-US" b="1">
                <a:latin typeface="Symbol" pitchFamily="18" charset="2"/>
              </a:rPr>
              <a:t>p</a:t>
            </a:r>
            <a:r>
              <a:rPr lang="en-US" b="1" baseline="-25000"/>
              <a:t>∞</a:t>
            </a:r>
            <a:r>
              <a:rPr lang="en-US" b="1"/>
              <a:t> to an image is given by the planar homogaphy x=Hd, with H=KR</a:t>
            </a:r>
            <a:endParaRPr lang="en-US" b="1" baseline="-25000"/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177800" y="3127375"/>
            <a:ext cx="81692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Absolute conic lies on </a:t>
            </a:r>
            <a:r>
              <a:rPr lang="en-US" b="1">
                <a:latin typeface="Symbol" pitchFamily="18" charset="2"/>
              </a:rPr>
              <a:t>p</a:t>
            </a:r>
            <a:r>
              <a:rPr lang="en-US" b="1" baseline="-25000"/>
              <a:t>∞</a:t>
            </a:r>
            <a:r>
              <a:rPr lang="en-US" b="1"/>
              <a:t> . </a:t>
            </a:r>
            <a:r>
              <a:rPr lang="en-US" b="1">
                <a:sym typeface="Wingdings" pitchFamily="2" charset="2"/>
              </a:rPr>
              <a:t> </a:t>
            </a:r>
            <a:r>
              <a:rPr lang="en-US" b="1"/>
              <a:t>image of the absolute conic (IAC) </a:t>
            </a:r>
            <a:endParaRPr lang="en-US" b="1" baseline="-25000"/>
          </a:p>
        </p:txBody>
      </p:sp>
      <p:graphicFrame>
        <p:nvGraphicFramePr>
          <p:cNvPr id="346118" name="Object 24"/>
          <p:cNvGraphicFramePr>
            <a:graphicFrameLocks noChangeAspect="1"/>
          </p:cNvGraphicFramePr>
          <p:nvPr/>
        </p:nvGraphicFramePr>
        <p:xfrm>
          <a:off x="2668588" y="3527425"/>
          <a:ext cx="2879725" cy="573088"/>
        </p:xfrm>
        <a:graphic>
          <a:graphicData uri="http://schemas.openxmlformats.org/presentationml/2006/ole">
            <p:oleObj spid="_x0000_s12312" name="Equation" r:id="rId4" imgW="1345616" imgH="266584" progId="Equation.3">
              <p:embed/>
            </p:oleObj>
          </a:graphicData>
        </a:graphic>
      </p:graphicFrame>
      <p:graphicFrame>
        <p:nvGraphicFramePr>
          <p:cNvPr id="346119" name="Object 25"/>
          <p:cNvGraphicFramePr>
            <a:graphicFrameLocks noChangeAspect="1"/>
          </p:cNvGraphicFramePr>
          <p:nvPr/>
        </p:nvGraphicFramePr>
        <p:xfrm>
          <a:off x="6711950" y="3629025"/>
          <a:ext cx="2146300" cy="490538"/>
        </p:xfrm>
        <a:graphic>
          <a:graphicData uri="http://schemas.openxmlformats.org/presentationml/2006/ole">
            <p:oleObj spid="_x0000_s12313" name="Equation" r:id="rId5" imgW="1002865" imgH="228501" progId="Equation.3">
              <p:embed/>
            </p:oleObj>
          </a:graphicData>
        </a:graphic>
      </p:graphicFrame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214313" y="4098925"/>
            <a:ext cx="8094662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>
              <a:buFontTx/>
              <a:buAutoNum type="romanLcParenBoth"/>
              <a:defRPr/>
            </a:pPr>
            <a:r>
              <a:rPr lang="en-US" b="1" dirty="0">
                <a:cs typeface="+mn-cs"/>
              </a:rPr>
              <a:t>IAC depends only on </a:t>
            </a:r>
            <a:r>
              <a:rPr lang="en-US" b="1" dirty="0" err="1">
                <a:cs typeface="+mn-cs"/>
              </a:rPr>
              <a:t>intrinsics</a:t>
            </a:r>
            <a:r>
              <a:rPr lang="en-US" b="1" dirty="0">
                <a:cs typeface="+mn-cs"/>
              </a:rPr>
              <a:t>,</a:t>
            </a:r>
            <a:r>
              <a:rPr lang="en-US" sz="1200" b="1" dirty="0">
                <a:cs typeface="+mn-cs"/>
              </a:rPr>
              <a:t> not on camera orientation or position</a:t>
            </a:r>
            <a:r>
              <a:rPr lang="en-US" b="1" dirty="0">
                <a:cs typeface="+mn-cs"/>
              </a:rPr>
              <a:t> </a:t>
            </a:r>
          </a:p>
          <a:p>
            <a:pPr marL="495300" indent="-495300">
              <a:buFontTx/>
              <a:buAutoNum type="romanLcParenBoth"/>
              <a:defRPr/>
            </a:pPr>
            <a:r>
              <a:rPr lang="en-US" b="1" dirty="0">
                <a:cs typeface="+mn-cs"/>
              </a:rPr>
              <a:t>angle between two rays: </a:t>
            </a:r>
            <a:r>
              <a:rPr lang="en-US" sz="1100" b="1" dirty="0">
                <a:cs typeface="+mn-cs"/>
              </a:rPr>
              <a:t>independent of projective coordinate frame of image</a:t>
            </a:r>
          </a:p>
          <a:p>
            <a:pPr>
              <a:defRPr/>
            </a:pPr>
            <a:r>
              <a:rPr lang="en-US" sz="1100" b="1" dirty="0">
                <a:cs typeface="+mn-cs"/>
              </a:rPr>
              <a:t>             if x</a:t>
            </a:r>
            <a:r>
              <a:rPr lang="en-US" sz="1100" b="1" baseline="-25000" dirty="0">
                <a:cs typeface="+mn-cs"/>
              </a:rPr>
              <a:t>1 </a:t>
            </a:r>
            <a:r>
              <a:rPr lang="en-US" sz="1100" b="1" dirty="0">
                <a:cs typeface="+mn-cs"/>
              </a:rPr>
              <a:t> and x</a:t>
            </a:r>
            <a:r>
              <a:rPr lang="en-US" sz="1100" b="1" baseline="-25000" dirty="0">
                <a:cs typeface="+mn-cs"/>
              </a:rPr>
              <a:t>2</a:t>
            </a:r>
            <a:r>
              <a:rPr lang="en-US" sz="1100" b="1" dirty="0">
                <a:cs typeface="+mn-cs"/>
              </a:rPr>
              <a:t> are image points corresponding to orthogonal direction then </a:t>
            </a:r>
            <a:endParaRPr lang="en-US" b="1" dirty="0">
              <a:cs typeface="+mn-cs"/>
            </a:endParaRPr>
          </a:p>
          <a:p>
            <a:pPr marL="495300" indent="-495300">
              <a:buFontTx/>
              <a:buAutoNum type="romanLcParenBoth"/>
              <a:defRPr/>
            </a:pPr>
            <a:r>
              <a:rPr lang="en-US" b="1" dirty="0">
                <a:cs typeface="+mn-cs"/>
              </a:rPr>
              <a:t>Dual image of absolute Conic: </a:t>
            </a:r>
            <a:r>
              <a:rPr lang="en-US" sz="1600" b="1" dirty="0">
                <a:cs typeface="+mn-cs"/>
              </a:rPr>
              <a:t>DIAC=</a:t>
            </a:r>
            <a:r>
              <a:rPr lang="en-US" sz="1600" b="1" dirty="0">
                <a:latin typeface="Symbol" pitchFamily="18" charset="2"/>
                <a:cs typeface="+mn-cs"/>
              </a:rPr>
              <a:t>w</a:t>
            </a:r>
            <a:r>
              <a:rPr lang="en-US" sz="1600" b="1" baseline="30000" dirty="0">
                <a:cs typeface="+mn-cs"/>
              </a:rPr>
              <a:t>*</a:t>
            </a:r>
            <a:r>
              <a:rPr lang="en-US" sz="1600" b="1" dirty="0">
                <a:cs typeface="+mn-cs"/>
              </a:rPr>
              <a:t>=KK</a:t>
            </a:r>
            <a:r>
              <a:rPr lang="en-US" sz="1600" b="1" baseline="30000" dirty="0">
                <a:cs typeface="+mn-cs"/>
              </a:rPr>
              <a:t>T</a:t>
            </a:r>
            <a:endParaRPr lang="en-US" b="1" baseline="30000" dirty="0">
              <a:cs typeface="+mn-cs"/>
            </a:endParaRPr>
          </a:p>
          <a:p>
            <a:pPr marL="495300" indent="-495300">
              <a:buFontTx/>
              <a:buAutoNum type="romanLcParenBoth"/>
              <a:defRPr/>
            </a:pPr>
            <a:r>
              <a:rPr lang="en-US" b="1" dirty="0">
                <a:cs typeface="+mn-cs"/>
              </a:rPr>
              <a:t> </a:t>
            </a:r>
            <a:r>
              <a:rPr lang="en-US" b="1" dirty="0">
                <a:latin typeface="Symbol" pitchFamily="18" charset="2"/>
                <a:cs typeface="+mn-cs"/>
              </a:rPr>
              <a:t>w</a:t>
            </a:r>
            <a:r>
              <a:rPr lang="en-US" b="1" dirty="0">
                <a:cs typeface="+mn-cs"/>
                <a:sym typeface="Symbol" pitchFamily="18" charset="2"/>
              </a:rPr>
              <a:t>  K:</a:t>
            </a:r>
            <a:r>
              <a:rPr lang="en-US" sz="1200" b="1" dirty="0">
                <a:cs typeface="+mn-cs"/>
                <a:sym typeface="Symbol" pitchFamily="18" charset="2"/>
              </a:rPr>
              <a:t> once </a:t>
            </a:r>
            <a:r>
              <a:rPr lang="el-GR" sz="1200" b="1" dirty="0">
                <a:cs typeface="+mn-cs"/>
                <a:sym typeface="Symbol" pitchFamily="18" charset="2"/>
              </a:rPr>
              <a:t>ω</a:t>
            </a:r>
            <a:r>
              <a:rPr lang="en-US" sz="1200" b="1" dirty="0">
                <a:cs typeface="+mn-cs"/>
                <a:sym typeface="Symbol" pitchFamily="18" charset="2"/>
              </a:rPr>
              <a:t> is known, can find K via </a:t>
            </a:r>
            <a:r>
              <a:rPr lang="en-US" sz="1200" b="1" dirty="0" err="1">
                <a:cs typeface="+mn-cs"/>
                <a:sym typeface="Symbol" pitchFamily="18" charset="2"/>
              </a:rPr>
              <a:t>cheloski</a:t>
            </a:r>
            <a:r>
              <a:rPr lang="en-US" sz="1200" b="1" dirty="0">
                <a:cs typeface="+mn-cs"/>
                <a:sym typeface="Symbol" pitchFamily="18" charset="2"/>
              </a:rPr>
              <a:t> factorization</a:t>
            </a:r>
            <a:endParaRPr lang="en-US" b="1" dirty="0">
              <a:cs typeface="+mn-cs"/>
              <a:sym typeface="Symbol" pitchFamily="18" charset="2"/>
            </a:endParaRPr>
          </a:p>
          <a:p>
            <a:pPr marL="495300" indent="-495300">
              <a:buFontTx/>
              <a:buAutoNum type="romanLcParenBoth"/>
              <a:defRPr/>
            </a:pPr>
            <a:r>
              <a:rPr lang="en-US" b="1" dirty="0">
                <a:cs typeface="+mn-cs"/>
                <a:sym typeface="Symbol" pitchFamily="18" charset="2"/>
              </a:rPr>
              <a:t>image of circular points are on </a:t>
            </a:r>
            <a:r>
              <a:rPr lang="el-GR" b="1" dirty="0">
                <a:cs typeface="+mn-cs"/>
                <a:sym typeface="Symbol" pitchFamily="18" charset="2"/>
              </a:rPr>
              <a:t>ω</a:t>
            </a:r>
            <a:endParaRPr lang="en-US" b="1" dirty="0">
              <a:cs typeface="+mn-cs"/>
              <a:sym typeface="Symbol" pitchFamily="18" charset="2"/>
            </a:endParaRPr>
          </a:p>
        </p:txBody>
      </p:sp>
      <p:graphicFrame>
        <p:nvGraphicFramePr>
          <p:cNvPr id="346121" name="Object 26"/>
          <p:cNvGraphicFramePr>
            <a:graphicFrameLocks noChangeAspect="1"/>
          </p:cNvGraphicFramePr>
          <p:nvPr/>
        </p:nvGraphicFramePr>
        <p:xfrm>
          <a:off x="7243763" y="4411663"/>
          <a:ext cx="1900237" cy="587375"/>
        </p:xfrm>
        <a:graphic>
          <a:graphicData uri="http://schemas.openxmlformats.org/presentationml/2006/ole">
            <p:oleObj spid="_x0000_s12314" name="Equation" r:id="rId6" imgW="1676160" imgH="520560" progId="Equation.3">
              <p:embed/>
            </p:oleObj>
          </a:graphicData>
        </a:graphic>
      </p:graphicFrame>
      <p:pic>
        <p:nvPicPr>
          <p:cNvPr id="1232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375" y="6088063"/>
            <a:ext cx="49911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1" name="TextBox 2"/>
          <p:cNvSpPr txBox="1">
            <a:spLocks noChangeArrowheads="1"/>
          </p:cNvSpPr>
          <p:nvPr/>
        </p:nvSpPr>
        <p:spPr bwMode="auto">
          <a:xfrm>
            <a:off x="306388" y="685800"/>
            <a:ext cx="91646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Image of the points on the plane at infinity i.e.  X</a:t>
            </a:r>
            <a:r>
              <a:rPr lang="en-US" sz="1400" baseline="-25000"/>
              <a:t>∞</a:t>
            </a:r>
            <a:r>
              <a:rPr lang="en-US" sz="1400"/>
              <a:t> = ( d </a:t>
            </a:r>
            <a:r>
              <a:rPr lang="en-US" sz="1400" baseline="30000"/>
              <a:t>T</a:t>
            </a:r>
            <a:r>
              <a:rPr lang="en-US" sz="1400"/>
              <a:t> , 0)</a:t>
            </a:r>
            <a:r>
              <a:rPr lang="en-US" sz="1400" baseline="30000"/>
              <a:t>T  </a:t>
            </a:r>
            <a:r>
              <a:rPr lang="en-US" sz="1400"/>
              <a:t> is given by:</a:t>
            </a:r>
          </a:p>
          <a:p>
            <a:endParaRPr lang="en-US" sz="1400"/>
          </a:p>
          <a:p>
            <a:r>
              <a:rPr lang="en-US" sz="1400"/>
              <a:t>                                                                                                                                </a:t>
            </a:r>
          </a:p>
          <a:p>
            <a:r>
              <a:rPr lang="en-US" sz="1400"/>
              <a:t>                                                                                                                                   </a:t>
            </a:r>
            <a:r>
              <a:rPr lang="en-US" sz="1200"/>
              <a:t>independent of camera center          </a:t>
            </a:r>
            <a:endParaRPr lang="en-US" sz="1400"/>
          </a:p>
          <a:p>
            <a:endParaRPr lang="en-US" sz="1400"/>
          </a:p>
          <a:p>
            <a:endParaRPr lang="en-US" sz="1400"/>
          </a:p>
        </p:txBody>
      </p:sp>
      <p:sp>
        <p:nvSpPr>
          <p:cNvPr id="12322" name="Rectangle 3"/>
          <p:cNvSpPr>
            <a:spLocks noChangeArrowheads="1"/>
          </p:cNvSpPr>
          <p:nvPr/>
        </p:nvSpPr>
        <p:spPr bwMode="auto">
          <a:xfrm>
            <a:off x="1895475" y="6451600"/>
            <a:ext cx="46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Symbol" pitchFamily="18" charset="2"/>
              </a:rPr>
              <a:t>w</a:t>
            </a:r>
            <a:endParaRPr lang="en-US"/>
          </a:p>
        </p:txBody>
      </p:sp>
      <p:sp>
        <p:nvSpPr>
          <p:cNvPr id="12323" name="TextBox 5"/>
          <p:cNvSpPr txBox="1">
            <a:spLocks noChangeArrowheads="1"/>
          </p:cNvSpPr>
          <p:nvPr/>
        </p:nvSpPr>
        <p:spPr bwMode="auto">
          <a:xfrm>
            <a:off x="2378075" y="6389688"/>
            <a:ext cx="2952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100"/>
              <a:t>ω</a:t>
            </a:r>
            <a:endParaRPr lang="en-US" sz="1100"/>
          </a:p>
        </p:txBody>
      </p:sp>
      <p:graphicFrame>
        <p:nvGraphicFramePr>
          <p:cNvPr id="12315" name="Object 27"/>
          <p:cNvGraphicFramePr>
            <a:graphicFrameLocks noChangeAspect="1"/>
          </p:cNvGraphicFramePr>
          <p:nvPr/>
        </p:nvGraphicFramePr>
        <p:xfrm>
          <a:off x="5688013" y="4697413"/>
          <a:ext cx="711200" cy="241300"/>
        </p:xfrm>
        <a:graphic>
          <a:graphicData uri="http://schemas.openxmlformats.org/presentationml/2006/ole">
            <p:oleObj spid="_x0000_s12315" name="Equation" r:id="rId8" imgW="7110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6" grpId="0"/>
      <p:bldP spid="346117" grpId="0"/>
      <p:bldP spid="3461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1881188" y="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 simple calibration device to find K</a:t>
            </a:r>
          </a:p>
        </p:txBody>
      </p:sp>
      <p:pic>
        <p:nvPicPr>
          <p:cNvPr id="44034" name="Picture 3" descr="fi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5863" y="488950"/>
            <a:ext cx="35845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12725" y="4252913"/>
            <a:ext cx="8931275" cy="189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>
              <a:buFontTx/>
              <a:buAutoNum type="romanLcParenBoth"/>
              <a:defRPr/>
            </a:pPr>
            <a:r>
              <a:rPr lang="en-US" sz="1400" b="1" dirty="0">
                <a:cs typeface="+mn-cs"/>
                <a:sym typeface="Symbol" pitchFamily="18" charset="2"/>
              </a:rPr>
              <a:t>compute H for each square ; H maps	corners </a:t>
            </a:r>
            <a:r>
              <a:rPr lang="en-US" sz="1400" b="1" dirty="0">
                <a:cs typeface="+mn-cs"/>
                <a:sym typeface="Math4" pitchFamily="2" charset="2"/>
              </a:rPr>
              <a:t> (0,0),(1,0),(0,1),(1,1) to their image points</a:t>
            </a:r>
          </a:p>
          <a:p>
            <a:pPr>
              <a:defRPr/>
            </a:pPr>
            <a:r>
              <a:rPr lang="en-US" sz="1400" b="1" dirty="0">
                <a:cs typeface="+mn-cs"/>
                <a:sym typeface="Math4" pitchFamily="2" charset="2"/>
              </a:rPr>
              <a:t>           </a:t>
            </a:r>
            <a:r>
              <a:rPr lang="en-US" sz="1100" dirty="0">
                <a:cs typeface="+mn-cs"/>
                <a:sym typeface="Math4" pitchFamily="2" charset="2"/>
              </a:rPr>
              <a:t>alignment of the plane coordinate system with the square is a similarity transform and does not affect the position of circular points</a:t>
            </a:r>
            <a:endParaRPr lang="en-US" sz="1400" b="1" dirty="0">
              <a:cs typeface="+mn-cs"/>
              <a:sym typeface="Math4" pitchFamily="2" charset="2"/>
            </a:endParaRPr>
          </a:p>
          <a:p>
            <a:pPr marL="495300" indent="-495300">
              <a:buFontTx/>
              <a:buAutoNum type="romanLcParenBoth" startAt="2"/>
              <a:defRPr/>
            </a:pPr>
            <a:r>
              <a:rPr lang="en-US" sz="1400" b="1" dirty="0">
                <a:cs typeface="+mn-cs"/>
                <a:sym typeface="Math4" pitchFamily="2" charset="2"/>
              </a:rPr>
              <a:t>compute the imaged circular points:  H(1,</a:t>
            </a:r>
            <a:r>
              <a:rPr lang="en-US" sz="1400" b="1" dirty="0">
                <a:sym typeface="Math4" pitchFamily="2" charset="2"/>
              </a:rPr>
              <a:t>±i,0)</a:t>
            </a:r>
            <a:r>
              <a:rPr lang="en-US" sz="1400" b="1" baseline="30000" dirty="0">
                <a:sym typeface="Math4" pitchFamily="2" charset="2"/>
              </a:rPr>
              <a:t>T </a:t>
            </a:r>
            <a:r>
              <a:rPr lang="en-US" sz="1400" b="1" dirty="0">
                <a:sym typeface="Math4" pitchFamily="2" charset="2"/>
              </a:rPr>
              <a:t>  = h</a:t>
            </a:r>
            <a:r>
              <a:rPr lang="en-US" sz="1400" b="1" baseline="-25000" dirty="0">
                <a:sym typeface="Math4" pitchFamily="2" charset="2"/>
              </a:rPr>
              <a:t>1</a:t>
            </a:r>
            <a:r>
              <a:rPr lang="en-US" sz="1400" b="1" dirty="0">
                <a:sym typeface="Math4" pitchFamily="2" charset="2"/>
              </a:rPr>
              <a:t> ±</a:t>
            </a:r>
            <a:r>
              <a:rPr lang="en-US" sz="1400" b="1" dirty="0" err="1">
                <a:sym typeface="Math4" pitchFamily="2" charset="2"/>
              </a:rPr>
              <a:t>i</a:t>
            </a:r>
            <a:r>
              <a:rPr lang="en-US" sz="1400" b="1" dirty="0">
                <a:sym typeface="Math4" pitchFamily="2" charset="2"/>
              </a:rPr>
              <a:t> h</a:t>
            </a:r>
            <a:r>
              <a:rPr lang="en-US" sz="1400" b="1" baseline="-25000" dirty="0">
                <a:sym typeface="Math4" pitchFamily="2" charset="2"/>
              </a:rPr>
              <a:t>2</a:t>
            </a:r>
            <a:r>
              <a:rPr lang="en-US" sz="1400" b="1" dirty="0">
                <a:sym typeface="Math4" pitchFamily="2" charset="2"/>
              </a:rPr>
              <a:t> if H = [ h</a:t>
            </a:r>
            <a:r>
              <a:rPr lang="en-US" sz="1400" b="1" baseline="-25000" dirty="0">
                <a:sym typeface="Math4" pitchFamily="2" charset="2"/>
              </a:rPr>
              <a:t>1</a:t>
            </a:r>
            <a:r>
              <a:rPr lang="en-US" sz="1400" b="1" dirty="0">
                <a:sym typeface="Math4" pitchFamily="2" charset="2"/>
              </a:rPr>
              <a:t> h</a:t>
            </a:r>
            <a:r>
              <a:rPr lang="en-US" sz="1400" b="1" baseline="-25000" dirty="0">
                <a:sym typeface="Math4" pitchFamily="2" charset="2"/>
              </a:rPr>
              <a:t>2</a:t>
            </a:r>
            <a:r>
              <a:rPr lang="en-US" sz="1400" b="1" dirty="0">
                <a:sym typeface="Math4" pitchFamily="2" charset="2"/>
              </a:rPr>
              <a:t> h</a:t>
            </a:r>
            <a:r>
              <a:rPr lang="en-US" sz="1400" b="1" baseline="-25000" dirty="0">
                <a:sym typeface="Math4" pitchFamily="2" charset="2"/>
              </a:rPr>
              <a:t>3</a:t>
            </a:r>
            <a:r>
              <a:rPr lang="en-US" sz="1400" b="1" dirty="0">
                <a:sym typeface="Math4" pitchFamily="2" charset="2"/>
              </a:rPr>
              <a:t> ]</a:t>
            </a:r>
          </a:p>
          <a:p>
            <a:pPr>
              <a:defRPr/>
            </a:pPr>
            <a:r>
              <a:rPr lang="en-US" sz="1400" b="1" dirty="0">
                <a:sym typeface="Math4" pitchFamily="2" charset="2"/>
              </a:rPr>
              <a:t>            </a:t>
            </a:r>
            <a:r>
              <a:rPr lang="en-US" sz="1200" dirty="0">
                <a:sym typeface="Math4" pitchFamily="2" charset="2"/>
              </a:rPr>
              <a:t>image of circular points are on </a:t>
            </a:r>
            <a:r>
              <a:rPr lang="el-GR" sz="1400" dirty="0">
                <a:sym typeface="Math4" pitchFamily="2" charset="2"/>
              </a:rPr>
              <a:t>ω</a:t>
            </a:r>
            <a:r>
              <a:rPr lang="en-US" sz="1400" dirty="0">
                <a:sym typeface="Math4" pitchFamily="2" charset="2"/>
              </a:rPr>
              <a:t>.</a:t>
            </a:r>
          </a:p>
          <a:p>
            <a:pPr>
              <a:defRPr/>
            </a:pPr>
            <a:r>
              <a:rPr lang="en-US" sz="1400" b="1" baseline="30000" dirty="0">
                <a:sym typeface="Math4" pitchFamily="2" charset="2"/>
              </a:rPr>
              <a:t>                </a:t>
            </a:r>
            <a:endParaRPr lang="en-US" sz="1200" baseline="30000" dirty="0">
              <a:sym typeface="Math4" pitchFamily="2" charset="2"/>
            </a:endParaRPr>
          </a:p>
          <a:p>
            <a:pPr marL="495300" indent="-495300">
              <a:buFontTx/>
              <a:buAutoNum type="romanLcParenBoth" startAt="2"/>
              <a:defRPr/>
            </a:pPr>
            <a:r>
              <a:rPr lang="en-US" sz="1400" b="1" dirty="0">
                <a:sym typeface="Math4" pitchFamily="2" charset="2"/>
              </a:rPr>
              <a:t>fit a conic to 6 imaged circular points: </a:t>
            </a:r>
            <a:r>
              <a:rPr lang="en-US" sz="1200" dirty="0">
                <a:sym typeface="Math4" pitchFamily="2" charset="2"/>
              </a:rPr>
              <a:t>If h</a:t>
            </a:r>
            <a:r>
              <a:rPr lang="en-US" sz="1200" baseline="-25000" dirty="0">
                <a:sym typeface="Math4" pitchFamily="2" charset="2"/>
              </a:rPr>
              <a:t>1</a:t>
            </a:r>
            <a:r>
              <a:rPr lang="en-US" sz="1200" dirty="0">
                <a:sym typeface="Math4" pitchFamily="2" charset="2"/>
              </a:rPr>
              <a:t> ±</a:t>
            </a:r>
            <a:r>
              <a:rPr lang="en-US" sz="1200" dirty="0" err="1">
                <a:sym typeface="Math4" pitchFamily="2" charset="2"/>
              </a:rPr>
              <a:t>i</a:t>
            </a:r>
            <a:r>
              <a:rPr lang="en-US" sz="1200" dirty="0">
                <a:sym typeface="Math4" pitchFamily="2" charset="2"/>
              </a:rPr>
              <a:t> h</a:t>
            </a:r>
            <a:r>
              <a:rPr lang="en-US" sz="1200" baseline="-25000" dirty="0">
                <a:sym typeface="Math4" pitchFamily="2" charset="2"/>
              </a:rPr>
              <a:t>2</a:t>
            </a:r>
            <a:r>
              <a:rPr lang="en-US" sz="1200" dirty="0">
                <a:sym typeface="Math4" pitchFamily="2" charset="2"/>
              </a:rPr>
              <a:t> lies on </a:t>
            </a:r>
            <a:r>
              <a:rPr lang="el-GR" sz="1200" dirty="0">
                <a:sym typeface="Math4" pitchFamily="2" charset="2"/>
              </a:rPr>
              <a:t>ω</a:t>
            </a:r>
            <a:r>
              <a:rPr lang="en-US" sz="1200" dirty="0">
                <a:sym typeface="Math4" pitchFamily="2" charset="2"/>
              </a:rPr>
              <a:t> then (h</a:t>
            </a:r>
            <a:r>
              <a:rPr lang="en-US" sz="1200" baseline="-25000" dirty="0">
                <a:sym typeface="Math4" pitchFamily="2" charset="2"/>
              </a:rPr>
              <a:t>1</a:t>
            </a:r>
            <a:r>
              <a:rPr lang="en-US" sz="1200" dirty="0">
                <a:sym typeface="Math4" pitchFamily="2" charset="2"/>
              </a:rPr>
              <a:t> ±</a:t>
            </a:r>
            <a:r>
              <a:rPr lang="en-US" sz="1200" dirty="0" err="1">
                <a:sym typeface="Math4" pitchFamily="2" charset="2"/>
              </a:rPr>
              <a:t>i</a:t>
            </a:r>
            <a:r>
              <a:rPr lang="en-US" sz="1200" dirty="0">
                <a:sym typeface="Math4" pitchFamily="2" charset="2"/>
              </a:rPr>
              <a:t> h2)</a:t>
            </a:r>
            <a:r>
              <a:rPr lang="en-US" sz="1200" baseline="30000" dirty="0">
                <a:sym typeface="Math4" pitchFamily="2" charset="2"/>
              </a:rPr>
              <a:t>T</a:t>
            </a:r>
            <a:r>
              <a:rPr lang="en-US" sz="1200" dirty="0">
                <a:sym typeface="Math4" pitchFamily="2" charset="2"/>
              </a:rPr>
              <a:t> </a:t>
            </a:r>
            <a:r>
              <a:rPr lang="el-GR" sz="1200" dirty="0">
                <a:sym typeface="Math4" pitchFamily="2" charset="2"/>
              </a:rPr>
              <a:t>ω</a:t>
            </a:r>
            <a:r>
              <a:rPr lang="en-US" sz="1200" dirty="0">
                <a:sym typeface="Math4" pitchFamily="2" charset="2"/>
              </a:rPr>
              <a:t> (h</a:t>
            </a:r>
            <a:r>
              <a:rPr lang="en-US" sz="1200" baseline="-25000" dirty="0">
                <a:sym typeface="Math4" pitchFamily="2" charset="2"/>
              </a:rPr>
              <a:t>1</a:t>
            </a:r>
            <a:r>
              <a:rPr lang="en-US" sz="1200" dirty="0">
                <a:sym typeface="Math4" pitchFamily="2" charset="2"/>
              </a:rPr>
              <a:t> ±</a:t>
            </a:r>
            <a:r>
              <a:rPr lang="en-US" sz="1200" dirty="0" err="1">
                <a:sym typeface="Math4" pitchFamily="2" charset="2"/>
              </a:rPr>
              <a:t>i</a:t>
            </a:r>
            <a:r>
              <a:rPr lang="en-US" sz="1200" dirty="0">
                <a:sym typeface="Math4" pitchFamily="2" charset="2"/>
              </a:rPr>
              <a:t> h</a:t>
            </a:r>
            <a:r>
              <a:rPr lang="en-US" sz="1200" baseline="-25000" dirty="0">
                <a:sym typeface="Math4" pitchFamily="2" charset="2"/>
              </a:rPr>
              <a:t>2</a:t>
            </a:r>
            <a:r>
              <a:rPr lang="en-US" sz="1200" dirty="0">
                <a:sym typeface="Math4" pitchFamily="2" charset="2"/>
              </a:rPr>
              <a:t> ) = 0</a:t>
            </a:r>
          </a:p>
          <a:p>
            <a:pPr>
              <a:defRPr/>
            </a:pPr>
            <a:r>
              <a:rPr lang="en-US" sz="1200" dirty="0">
                <a:sym typeface="Math4" pitchFamily="2" charset="2"/>
              </a:rPr>
              <a:t>           set the real part and the imaginary part to zero</a:t>
            </a:r>
            <a:r>
              <a:rPr lang="en-US" sz="1200" dirty="0">
                <a:sym typeface="Wingdings" pitchFamily="2" charset="2"/>
              </a:rPr>
              <a:t>: two linear constraints in </a:t>
            </a:r>
            <a:r>
              <a:rPr lang="el-GR" sz="1200" dirty="0">
                <a:sym typeface="Math4" pitchFamily="2" charset="2"/>
              </a:rPr>
              <a:t>ω</a:t>
            </a:r>
            <a:r>
              <a:rPr lang="en-US" sz="1200" dirty="0">
                <a:sym typeface="Math4" pitchFamily="2" charset="2"/>
              </a:rPr>
              <a:t> </a:t>
            </a:r>
            <a:r>
              <a:rPr lang="en-US" sz="1200" dirty="0">
                <a:sym typeface="Wingdings" pitchFamily="2" charset="2"/>
              </a:rPr>
              <a:t> need 3 planes</a:t>
            </a:r>
          </a:p>
          <a:p>
            <a:pPr>
              <a:defRPr/>
            </a:pPr>
            <a:r>
              <a:rPr lang="en-US" sz="1200" dirty="0">
                <a:sym typeface="Wingdings" pitchFamily="2" charset="2"/>
              </a:rPr>
              <a:t>         Real h</a:t>
            </a:r>
            <a:r>
              <a:rPr lang="en-US" sz="1200" baseline="-25000" dirty="0">
                <a:sym typeface="Wingdings" pitchFamily="2" charset="2"/>
              </a:rPr>
              <a:t>1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baseline="30000" dirty="0">
                <a:sym typeface="Wingdings" pitchFamily="2" charset="2"/>
              </a:rPr>
              <a:t>T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l-GR" sz="1200" dirty="0">
                <a:sym typeface="Math4" pitchFamily="2" charset="2"/>
              </a:rPr>
              <a:t>ω</a:t>
            </a:r>
            <a:r>
              <a:rPr lang="en-US" sz="1200" dirty="0">
                <a:sym typeface="Math4" pitchFamily="2" charset="2"/>
              </a:rPr>
              <a:t> h</a:t>
            </a:r>
            <a:r>
              <a:rPr lang="en-US" sz="1200" baseline="-25000" dirty="0">
                <a:sym typeface="Math4" pitchFamily="2" charset="2"/>
              </a:rPr>
              <a:t>2 </a:t>
            </a:r>
            <a:r>
              <a:rPr lang="en-US" sz="1200" dirty="0">
                <a:sym typeface="Math4" pitchFamily="2" charset="2"/>
              </a:rPr>
              <a:t> = 0 ; Imaginary: </a:t>
            </a:r>
            <a:r>
              <a:rPr lang="en-US" sz="1200" dirty="0">
                <a:sym typeface="Wingdings" pitchFamily="2" charset="2"/>
              </a:rPr>
              <a:t>h</a:t>
            </a:r>
            <a:r>
              <a:rPr lang="en-US" sz="1200" baseline="-25000" dirty="0">
                <a:sym typeface="Wingdings" pitchFamily="2" charset="2"/>
              </a:rPr>
              <a:t>1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baseline="30000" dirty="0">
                <a:sym typeface="Wingdings" pitchFamily="2" charset="2"/>
              </a:rPr>
              <a:t>T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l-GR" sz="1200" dirty="0">
                <a:sym typeface="Math4" pitchFamily="2" charset="2"/>
              </a:rPr>
              <a:t>ω</a:t>
            </a:r>
            <a:r>
              <a:rPr lang="en-US" sz="1200" dirty="0">
                <a:sym typeface="Math4" pitchFamily="2" charset="2"/>
              </a:rPr>
              <a:t> h</a:t>
            </a:r>
            <a:r>
              <a:rPr lang="en-US" sz="1200" baseline="-25000" dirty="0">
                <a:sym typeface="Math4" pitchFamily="2" charset="2"/>
              </a:rPr>
              <a:t>1</a:t>
            </a:r>
            <a:r>
              <a:rPr lang="en-US" sz="1200" dirty="0">
                <a:sym typeface="Math4" pitchFamily="2" charset="2"/>
              </a:rPr>
              <a:t> = </a:t>
            </a:r>
            <a:r>
              <a:rPr lang="en-US" sz="1200" dirty="0">
                <a:sym typeface="Wingdings" pitchFamily="2" charset="2"/>
              </a:rPr>
              <a:t>h</a:t>
            </a:r>
            <a:r>
              <a:rPr lang="en-US" sz="1200" baseline="-25000" dirty="0">
                <a:sym typeface="Wingdings" pitchFamily="2" charset="2"/>
              </a:rPr>
              <a:t>2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baseline="30000" dirty="0">
                <a:sym typeface="Wingdings" pitchFamily="2" charset="2"/>
              </a:rPr>
              <a:t>T</a:t>
            </a:r>
            <a:r>
              <a:rPr lang="en-US" sz="1200" dirty="0">
                <a:sym typeface="Wingdings" pitchFamily="2" charset="2"/>
              </a:rPr>
              <a:t> </a:t>
            </a:r>
            <a:r>
              <a:rPr lang="el-GR" sz="1200" dirty="0">
                <a:sym typeface="Math4" pitchFamily="2" charset="2"/>
              </a:rPr>
              <a:t>ω</a:t>
            </a:r>
            <a:r>
              <a:rPr lang="en-US" sz="1200" dirty="0">
                <a:sym typeface="Math4" pitchFamily="2" charset="2"/>
              </a:rPr>
              <a:t> h</a:t>
            </a:r>
            <a:r>
              <a:rPr lang="en-US" sz="1200" baseline="-25000" dirty="0">
                <a:sym typeface="Math4" pitchFamily="2" charset="2"/>
              </a:rPr>
              <a:t>2  </a:t>
            </a:r>
            <a:r>
              <a:rPr lang="en-US" sz="1200" dirty="0">
                <a:sym typeface="Math4" pitchFamily="2" charset="2"/>
              </a:rPr>
              <a:t> </a:t>
            </a:r>
            <a:r>
              <a:rPr lang="en-US" sz="1200" dirty="0">
                <a:sym typeface="Wingdings" pitchFamily="2" charset="2"/>
              </a:rPr>
              <a:t> linear in </a:t>
            </a:r>
            <a:r>
              <a:rPr lang="el-GR" sz="1200" dirty="0">
                <a:sym typeface="Math4" pitchFamily="2" charset="2"/>
              </a:rPr>
              <a:t>ω</a:t>
            </a:r>
            <a:endParaRPr lang="en-US" sz="1200" dirty="0">
              <a:sym typeface="Math4" pitchFamily="2" charset="2"/>
            </a:endParaRPr>
          </a:p>
          <a:p>
            <a:pPr marL="495300" indent="-495300">
              <a:buFontTx/>
              <a:buAutoNum type="romanLcParenBoth" startAt="2"/>
              <a:defRPr/>
            </a:pPr>
            <a:r>
              <a:rPr lang="en-US" sz="1400" b="1" dirty="0">
                <a:sym typeface="Math4" pitchFamily="2" charset="2"/>
              </a:rPr>
              <a:t>compute K from </a:t>
            </a:r>
            <a:r>
              <a:rPr lang="en-US" sz="1400" b="1" dirty="0">
                <a:latin typeface="Symbol" pitchFamily="18" charset="2"/>
                <a:sym typeface="Math4" pitchFamily="2" charset="2"/>
              </a:rPr>
              <a:t>w</a:t>
            </a:r>
            <a:r>
              <a:rPr lang="en-US" sz="1400" b="1" dirty="0">
                <a:sym typeface="Math4" pitchFamily="2" charset="2"/>
              </a:rPr>
              <a:t> through </a:t>
            </a:r>
            <a:r>
              <a:rPr lang="en-US" sz="1400" b="1" dirty="0" err="1">
                <a:sym typeface="Math4" pitchFamily="2" charset="2"/>
              </a:rPr>
              <a:t>cholesky</a:t>
            </a:r>
            <a:r>
              <a:rPr lang="en-US" sz="1400" b="1" dirty="0">
                <a:sym typeface="Math4" pitchFamily="2" charset="2"/>
              </a:rPr>
              <a:t> factorization</a:t>
            </a:r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3975100" y="6199188"/>
            <a:ext cx="42465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 b="1">
                <a:sym typeface="Math4"/>
              </a:rPr>
              <a:t>(= Zhang’s calibration method)</a:t>
            </a:r>
          </a:p>
        </p:txBody>
      </p:sp>
      <p:pic>
        <p:nvPicPr>
          <p:cNvPr id="440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509963"/>
            <a:ext cx="68865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/>
      <p:bldP spid="3471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4"/>
          <p:cNvSpPr txBox="1">
            <a:spLocks noChangeArrowheads="1"/>
          </p:cNvSpPr>
          <p:nvPr/>
        </p:nvSpPr>
        <p:spPr bwMode="auto">
          <a:xfrm>
            <a:off x="1881188" y="45085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Orthogonality = pole-polar w.r.t. IAC</a:t>
            </a:r>
          </a:p>
        </p:txBody>
      </p:sp>
      <p:pic>
        <p:nvPicPr>
          <p:cNvPr id="45058" name="Picture 5" descr="fi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638" y="1992313"/>
            <a:ext cx="32448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9900" y="2012950"/>
            <a:ext cx="32829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0675" y="4264025"/>
            <a:ext cx="65341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2663" y="1173163"/>
            <a:ext cx="67532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4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8213" y="509588"/>
            <a:ext cx="46672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1881188" y="-20638"/>
            <a:ext cx="69135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Action of projective camera on planes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297113" y="3255963"/>
          <a:ext cx="5727700" cy="1652587"/>
        </p:xfrm>
        <a:graphic>
          <a:graphicData uri="http://schemas.openxmlformats.org/presentationml/2006/ole">
            <p:oleObj spid="_x0000_s3077" name="Equation" r:id="rId4" imgW="2400300" imgH="685800" progId="Equation.3">
              <p:embed/>
            </p:oleObj>
          </a:graphicData>
        </a:graphic>
      </p:graphicFrame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1892300" y="5241925"/>
            <a:ext cx="7175500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The most general transformation that can occur between </a:t>
            </a:r>
          </a:p>
          <a:p>
            <a:r>
              <a:rPr lang="en-US" b="1"/>
              <a:t>a scene plane and an image plane under perspective </a:t>
            </a:r>
          </a:p>
          <a:p>
            <a:r>
              <a:rPr lang="en-US" b="1"/>
              <a:t>imaging is a plane projective transformation </a:t>
            </a:r>
          </a:p>
          <a:p>
            <a:endParaRPr lang="en-US" b="1"/>
          </a:p>
        </p:txBody>
      </p:sp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0463" y="2235200"/>
            <a:ext cx="66008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Box 6"/>
          <p:cNvSpPr txBox="1">
            <a:spLocks noChangeArrowheads="1"/>
          </p:cNvSpPr>
          <p:nvPr/>
        </p:nvSpPr>
        <p:spPr bwMode="auto">
          <a:xfrm>
            <a:off x="0" y="2900363"/>
            <a:ext cx="8748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Choose the world coordinate frome so that X-Y plane corresponds to a plane </a:t>
            </a:r>
            <a:r>
              <a:rPr lang="el-GR" sz="1400"/>
              <a:t>π</a:t>
            </a:r>
            <a:r>
              <a:rPr lang="en-US" sz="1400"/>
              <a:t> in the scene such that points</a:t>
            </a:r>
          </a:p>
          <a:p>
            <a:r>
              <a:rPr lang="en-US" sz="1400"/>
              <a:t>In the scene plane have zero Z coordinate. </a:t>
            </a:r>
          </a:p>
        </p:txBody>
      </p:sp>
      <p:sp>
        <p:nvSpPr>
          <p:cNvPr id="3083" name="TextBox 7"/>
          <p:cNvSpPr txBox="1">
            <a:spLocks noChangeArrowheads="1"/>
          </p:cNvSpPr>
          <p:nvPr/>
        </p:nvSpPr>
        <p:spPr bwMode="auto">
          <a:xfrm>
            <a:off x="176213" y="4748213"/>
            <a:ext cx="85153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The map between the point on plane </a:t>
            </a:r>
            <a:r>
              <a:rPr lang="el-GR" sz="1400"/>
              <a:t>π</a:t>
            </a:r>
            <a:r>
              <a:rPr lang="en-US" sz="1400"/>
              <a:t> and its image is a general planar homography: x = H x</a:t>
            </a:r>
            <a:r>
              <a:rPr lang="el-GR" sz="1400" baseline="-25000"/>
              <a:t>π</a:t>
            </a:r>
            <a:r>
              <a:rPr lang="en-US" sz="1400" baseline="-25000"/>
              <a:t> </a:t>
            </a:r>
            <a:r>
              <a:rPr lang="en-US" sz="1400"/>
              <a:t> ; H is 3x3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Text Box 4"/>
          <p:cNvSpPr txBox="1">
            <a:spLocks noChangeArrowheads="1"/>
          </p:cNvSpPr>
          <p:nvPr/>
        </p:nvSpPr>
        <p:spPr bwMode="auto">
          <a:xfrm>
            <a:off x="1714500" y="0"/>
            <a:ext cx="69135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Action of projective camera on lines</a:t>
            </a:r>
          </a:p>
        </p:txBody>
      </p:sp>
      <p:sp>
        <p:nvSpPr>
          <p:cNvPr id="4111" name="Text Box 5"/>
          <p:cNvSpPr txBox="1">
            <a:spLocks noChangeArrowheads="1"/>
          </p:cNvSpPr>
          <p:nvPr/>
        </p:nvSpPr>
        <p:spPr bwMode="auto">
          <a:xfrm>
            <a:off x="1433513" y="479425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forward projection</a:t>
            </a:r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2430463" y="1466850"/>
          <a:ext cx="5667375" cy="520700"/>
        </p:xfrm>
        <a:graphic>
          <a:graphicData uri="http://schemas.openxmlformats.org/presentationml/2006/ole">
            <p:oleObj spid="_x0000_s4107" name="Equation" r:id="rId3" imgW="2373870" imgH="215806" progId="Equation.3">
              <p:embed/>
            </p:oleObj>
          </a:graphicData>
        </a:graphic>
      </p:graphicFrame>
      <p:sp>
        <p:nvSpPr>
          <p:cNvPr id="4112" name="Text Box 7"/>
          <p:cNvSpPr txBox="1">
            <a:spLocks noChangeArrowheads="1"/>
          </p:cNvSpPr>
          <p:nvPr/>
        </p:nvSpPr>
        <p:spPr bwMode="auto">
          <a:xfrm>
            <a:off x="1793875" y="2370138"/>
            <a:ext cx="6913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back-projection</a:t>
            </a: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4244975" y="2411413"/>
          <a:ext cx="1244600" cy="458787"/>
        </p:xfrm>
        <a:graphic>
          <a:graphicData uri="http://schemas.openxmlformats.org/presentationml/2006/ole">
            <p:oleObj spid="_x0000_s4108" name="Equation" r:id="rId4" imgW="520474" imgH="190417" progId="Equation.3">
              <p:embed/>
            </p:oleObj>
          </a:graphicData>
        </a:graphic>
      </p:graphicFrame>
      <p:graphicFrame>
        <p:nvGraphicFramePr>
          <p:cNvPr id="329738" name="Object 13"/>
          <p:cNvGraphicFramePr>
            <a:graphicFrameLocks noChangeAspect="1"/>
          </p:cNvGraphicFramePr>
          <p:nvPr/>
        </p:nvGraphicFramePr>
        <p:xfrm>
          <a:off x="2393950" y="3940175"/>
          <a:ext cx="1938338" cy="458788"/>
        </p:xfrm>
        <a:graphic>
          <a:graphicData uri="http://schemas.openxmlformats.org/presentationml/2006/ole">
            <p:oleObj spid="_x0000_s4109" name="Equation" r:id="rId5" imgW="812447" imgH="190417" progId="Equation.3">
              <p:embed/>
            </p:oleObj>
          </a:graphicData>
        </a:graphic>
      </p:graphicFrame>
      <p:pic>
        <p:nvPicPr>
          <p:cNvPr id="41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" y="3687763"/>
            <a:ext cx="75057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TextBox 8"/>
          <p:cNvSpPr txBox="1">
            <a:spLocks noChangeArrowheads="1"/>
          </p:cNvSpPr>
          <p:nvPr/>
        </p:nvSpPr>
        <p:spPr bwMode="auto">
          <a:xfrm>
            <a:off x="38100" y="895350"/>
            <a:ext cx="91059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A line in 3D space projects to a line in the image. </a:t>
            </a:r>
          </a:p>
          <a:p>
            <a:r>
              <a:rPr lang="en-US" sz="1100"/>
              <a:t>Suppose A and B are points in  space with their projections being a, and b under P; Then a point  on a line that joins A and B i.e. X(</a:t>
            </a:r>
            <a:r>
              <a:rPr lang="el-GR" sz="1100"/>
              <a:t>μ</a:t>
            </a:r>
            <a:r>
              <a:rPr lang="en-US" sz="1100"/>
              <a:t>) = A + </a:t>
            </a:r>
            <a:r>
              <a:rPr lang="el-GR" sz="1100"/>
              <a:t>μ</a:t>
            </a:r>
            <a:r>
              <a:rPr lang="en-US" sz="1100"/>
              <a:t> B</a:t>
            </a:r>
          </a:p>
          <a:p>
            <a:r>
              <a:rPr lang="en-US" sz="1100"/>
              <a:t>Is the point:  </a:t>
            </a:r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Which is on the line joining a and b. </a:t>
            </a:r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Set of points in space mapping to line l via the camera matrix P is plane P</a:t>
            </a:r>
            <a:r>
              <a:rPr lang="en-US" sz="1100" baseline="30000"/>
              <a:t>T </a:t>
            </a:r>
            <a:r>
              <a:rPr lang="en-US" sz="1100"/>
              <a:t>l </a:t>
            </a:r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Line and camera center define a plane; image of the line is </a:t>
            </a:r>
          </a:p>
          <a:p>
            <a:r>
              <a:rPr lang="en-US" sz="1100"/>
              <a:t>the intersection of this plane with image plane.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2"/>
          <p:cNvSpPr txBox="1">
            <a:spLocks noChangeArrowheads="1"/>
          </p:cNvSpPr>
          <p:nvPr/>
        </p:nvSpPr>
        <p:spPr bwMode="auto">
          <a:xfrm>
            <a:off x="1169988" y="0"/>
            <a:ext cx="69135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Action of projective camera on conics</a:t>
            </a:r>
          </a:p>
        </p:txBody>
      </p:sp>
      <p:sp>
        <p:nvSpPr>
          <p:cNvPr id="5132" name="Text Box 5"/>
          <p:cNvSpPr txBox="1">
            <a:spLocks noChangeArrowheads="1"/>
          </p:cNvSpPr>
          <p:nvPr/>
        </p:nvSpPr>
        <p:spPr bwMode="auto">
          <a:xfrm>
            <a:off x="1749425" y="1273175"/>
            <a:ext cx="6913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back-projection to cone</a:t>
            </a:r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2212975" y="1973263"/>
          <a:ext cx="1819275" cy="581025"/>
        </p:xfrm>
        <a:graphic>
          <a:graphicData uri="http://schemas.openxmlformats.org/presentationml/2006/ole">
            <p:oleObj spid="_x0000_s5130" name="Equation" r:id="rId3" imgW="761669" imgH="241195" progId="Equation.3">
              <p:embed/>
            </p:oleObj>
          </a:graphicData>
        </a:graphic>
      </p:graphicFrame>
      <p:grpSp>
        <p:nvGrpSpPr>
          <p:cNvPr id="5133" name="Group 12"/>
          <p:cNvGrpSpPr>
            <a:grpSpLocks/>
          </p:cNvGrpSpPr>
          <p:nvPr/>
        </p:nvGrpSpPr>
        <p:grpSpPr bwMode="auto">
          <a:xfrm>
            <a:off x="4121150" y="2868613"/>
            <a:ext cx="1905000" cy="2006600"/>
            <a:chOff x="2123" y="2272"/>
            <a:chExt cx="1200" cy="1264"/>
          </a:xfrm>
        </p:grpSpPr>
        <p:pic>
          <p:nvPicPr>
            <p:cNvPr id="513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2117" y="2303"/>
              <a:ext cx="1212" cy="1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5136" name="AutoShape 10"/>
            <p:cNvSpPr>
              <a:spLocks noChangeArrowheads="1"/>
            </p:cNvSpPr>
            <p:nvPr/>
          </p:nvSpPr>
          <p:spPr bwMode="auto">
            <a:xfrm rot="-5400000">
              <a:off x="1937" y="2764"/>
              <a:ext cx="1264" cy="279"/>
            </a:xfrm>
            <a:prstGeom prst="parallelogram">
              <a:avLst>
                <a:gd name="adj" fmla="val 113262"/>
              </a:avLst>
            </a:prstGeom>
            <a:solidFill>
              <a:srgbClr val="99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5137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400000">
              <a:off x="2154" y="2669"/>
              <a:ext cx="481" cy="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5134" name="TextBox 10"/>
          <p:cNvSpPr txBox="1">
            <a:spLocks noChangeArrowheads="1"/>
          </p:cNvSpPr>
          <p:nvPr/>
        </p:nvSpPr>
        <p:spPr bwMode="auto">
          <a:xfrm>
            <a:off x="222250" y="803275"/>
            <a:ext cx="2308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Conic C backprojects to a cone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fi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2700" y="3162300"/>
            <a:ext cx="253841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881188" y="-11113"/>
            <a:ext cx="69135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Images of smooth surfaces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57163" y="862013"/>
            <a:ext cx="8793162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/>
              <a:t>The contour generator </a:t>
            </a:r>
            <a:r>
              <a:rPr lang="en-US" b="1">
                <a:latin typeface="Symbol" pitchFamily="18" charset="2"/>
              </a:rPr>
              <a:t>G</a:t>
            </a:r>
            <a:r>
              <a:rPr lang="en-US" b="1"/>
              <a:t> is the set of points X on S at which rays are tangent to the surface.  The corresponding apparent contour </a:t>
            </a:r>
            <a:r>
              <a:rPr lang="en-US" b="1">
                <a:latin typeface="Symbol" pitchFamily="18" charset="2"/>
              </a:rPr>
              <a:t>g</a:t>
            </a:r>
            <a:r>
              <a:rPr lang="en-US" b="1"/>
              <a:t> is the set of points x which are the image of X, i.e. </a:t>
            </a:r>
            <a:r>
              <a:rPr lang="en-US" b="1">
                <a:latin typeface="Symbol" pitchFamily="18" charset="2"/>
              </a:rPr>
              <a:t>g</a:t>
            </a:r>
            <a:r>
              <a:rPr lang="en-US" b="1"/>
              <a:t> is the image of </a:t>
            </a:r>
            <a:r>
              <a:rPr lang="en-US" b="1">
                <a:latin typeface="Symbol" pitchFamily="18" charset="2"/>
              </a:rPr>
              <a:t>G</a:t>
            </a:r>
            <a:r>
              <a:rPr lang="en-US" b="1"/>
              <a:t> </a:t>
            </a:r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249238" y="1884363"/>
            <a:ext cx="8737600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/>
              <a:t>The contour generator </a:t>
            </a:r>
            <a:r>
              <a:rPr lang="en-US" b="1">
                <a:latin typeface="Symbol" pitchFamily="18" charset="2"/>
              </a:rPr>
              <a:t>G</a:t>
            </a:r>
            <a:r>
              <a:rPr lang="en-US" b="1"/>
              <a:t> depends only on position of projection center and not on image plane; </a:t>
            </a:r>
            <a:r>
              <a:rPr lang="en-US" b="1">
                <a:latin typeface="Symbol" pitchFamily="18" charset="2"/>
              </a:rPr>
              <a:t>g</a:t>
            </a:r>
            <a:r>
              <a:rPr lang="en-US" b="1"/>
              <a:t> depends also on rest of P</a:t>
            </a:r>
          </a:p>
          <a:p>
            <a:r>
              <a:rPr lang="en-US" sz="1100" b="1"/>
              <a:t> </a:t>
            </a:r>
            <a:r>
              <a:rPr lang="en-US" sz="1100"/>
              <a:t>For parallel projection with direction k: all rays parallel to k which are tangent to surface S, form a “cylinder” of tangent rays; </a:t>
            </a:r>
          </a:p>
          <a:p>
            <a:r>
              <a:rPr lang="en-US" sz="1100"/>
              <a:t>Curve along which the “cylinder” meets the image plane is the apparent contour; Both the contour generator and apparent contour depend on k. </a:t>
            </a:r>
          </a:p>
          <a:p>
            <a:r>
              <a:rPr lang="en-US" sz="1100"/>
              <a:t>The apparent contour </a:t>
            </a:r>
            <a:r>
              <a:rPr lang="el-GR" sz="1100"/>
              <a:t>γ</a:t>
            </a:r>
            <a:r>
              <a:rPr lang="en-US" sz="1100"/>
              <a:t> is also called “outline or Profile”. </a:t>
            </a:r>
          </a:p>
        </p:txBody>
      </p:sp>
      <p:pic>
        <p:nvPicPr>
          <p:cNvPr id="23557" name="Picture 8" descr="fig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164" r="46043"/>
          <a:stretch>
            <a:fillRect/>
          </a:stretch>
        </p:blipFill>
        <p:spPr bwMode="auto">
          <a:xfrm>
            <a:off x="5815013" y="3417888"/>
            <a:ext cx="2749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0175" y="5848350"/>
            <a:ext cx="66389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222250" y="534988"/>
            <a:ext cx="79105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Image outline of a smooth surface results from surface points at which the imaging rays are tangent to the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075" y="4710113"/>
            <a:ext cx="6686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2"/>
          <p:cNvSpPr txBox="1">
            <a:spLocks noChangeArrowheads="1"/>
          </p:cNvSpPr>
          <p:nvPr/>
        </p:nvSpPr>
        <p:spPr bwMode="auto">
          <a:xfrm>
            <a:off x="1881188" y="-3810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Action of projective camera on quadrics</a:t>
            </a:r>
          </a:p>
        </p:txBody>
      </p:sp>
      <p:sp>
        <p:nvSpPr>
          <p:cNvPr id="6152" name="Text Box 3"/>
          <p:cNvSpPr txBox="1">
            <a:spLocks noChangeArrowheads="1"/>
          </p:cNvSpPr>
          <p:nvPr/>
        </p:nvSpPr>
        <p:spPr bwMode="auto">
          <a:xfrm>
            <a:off x="1074738" y="5159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back-projection to cone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212975" y="1500188"/>
          <a:ext cx="1819275" cy="549275"/>
        </p:xfrm>
        <a:graphic>
          <a:graphicData uri="http://schemas.openxmlformats.org/presentationml/2006/ole">
            <p:oleObj spid="_x0000_s6149" name="Equation" r:id="rId4" imgW="761669" imgH="228501" progId="Equation.3">
              <p:embed/>
            </p:oleObj>
          </a:graphicData>
        </a:graphic>
      </p:graphicFrame>
      <p:pic>
        <p:nvPicPr>
          <p:cNvPr id="6153" name="Picture 13" descr="fig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4163" y="2154238"/>
            <a:ext cx="3214687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62" name="Text Box 14"/>
          <p:cNvSpPr txBox="1">
            <a:spLocks noChangeArrowheads="1"/>
          </p:cNvSpPr>
          <p:nvPr/>
        </p:nvSpPr>
        <p:spPr bwMode="auto">
          <a:xfrm>
            <a:off x="500063" y="5976938"/>
            <a:ext cx="72961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plane of </a:t>
            </a:r>
            <a:r>
              <a:rPr lang="en-US" b="1">
                <a:latin typeface="Symbol" pitchFamily="18" charset="2"/>
              </a:rPr>
              <a:t>G</a:t>
            </a:r>
            <a:r>
              <a:rPr lang="en-US" b="1"/>
              <a:t> for a quadric Q and camera center C is given by </a:t>
            </a:r>
            <a:r>
              <a:rPr lang="en-US" b="1">
                <a:latin typeface="Symbol" pitchFamily="18" charset="2"/>
              </a:rPr>
              <a:t>P</a:t>
            </a:r>
            <a:r>
              <a:rPr lang="en-US" b="1"/>
              <a:t>=QC</a:t>
            </a: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0" y="1127125"/>
            <a:ext cx="918527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Under camera matrix P, the apparent contour of a Quadric Q is the conic C given by:</a:t>
            </a:r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                                                                                                  Outline curve of a quadric are all points where backprojected rays are </a:t>
            </a:r>
          </a:p>
          <a:p>
            <a:r>
              <a:rPr lang="en-US" sz="1200"/>
              <a:t>                                                                                                                      tangent to the quadric surface</a:t>
            </a:r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r>
              <a:rPr lang="en-US" sz="1600"/>
              <a:t>Summary: apparent contour of a quadric is a conic. The contour generator is also a conic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6" name="Text Box 4"/>
          <p:cNvSpPr txBox="1">
            <a:spLocks noChangeArrowheads="1"/>
          </p:cNvSpPr>
          <p:nvPr/>
        </p:nvSpPr>
        <p:spPr bwMode="auto">
          <a:xfrm>
            <a:off x="1881188" y="34925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importance of the camera center</a:t>
            </a:r>
          </a:p>
        </p:txBody>
      </p:sp>
      <p:pic>
        <p:nvPicPr>
          <p:cNvPr id="7187" name="Picture 5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1950" y="1476375"/>
            <a:ext cx="48672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2132013" y="4278313"/>
          <a:ext cx="4608512" cy="577850"/>
        </p:xfrm>
        <a:graphic>
          <a:graphicData uri="http://schemas.openxmlformats.org/presentationml/2006/ole">
            <p:oleObj spid="_x0000_s7182" name="Equation" r:id="rId4" imgW="1930400" imgH="241300" progId="Equation.3">
              <p:embed/>
            </p:oleObj>
          </a:graphicData>
        </a:graphic>
      </p:graphicFrame>
      <p:graphicFrame>
        <p:nvGraphicFramePr>
          <p:cNvPr id="336903" name="Object 15"/>
          <p:cNvGraphicFramePr>
            <a:graphicFrameLocks noChangeAspect="1"/>
          </p:cNvGraphicFramePr>
          <p:nvPr/>
        </p:nvGraphicFramePr>
        <p:xfrm>
          <a:off x="2135188" y="4960938"/>
          <a:ext cx="2578100" cy="577850"/>
        </p:xfrm>
        <a:graphic>
          <a:graphicData uri="http://schemas.openxmlformats.org/presentationml/2006/ole">
            <p:oleObj spid="_x0000_s7183" name="Equation" r:id="rId5" imgW="1079032" imgH="241195" progId="Equation.3">
              <p:embed/>
            </p:oleObj>
          </a:graphicData>
        </a:graphic>
      </p:graphicFrame>
      <p:graphicFrame>
        <p:nvGraphicFramePr>
          <p:cNvPr id="336904" name="Object 16"/>
          <p:cNvGraphicFramePr>
            <a:graphicFrameLocks noChangeAspect="1"/>
          </p:cNvGraphicFramePr>
          <p:nvPr/>
        </p:nvGraphicFramePr>
        <p:xfrm>
          <a:off x="2063750" y="5659438"/>
          <a:ext cx="6005513" cy="577850"/>
        </p:xfrm>
        <a:graphic>
          <a:graphicData uri="http://schemas.openxmlformats.org/presentationml/2006/ole">
            <p:oleObj spid="_x0000_s7184" name="Equation" r:id="rId6" imgW="2514600" imgH="241300" progId="Equation.3">
              <p:embed/>
            </p:oleObj>
          </a:graphicData>
        </a:graphic>
      </p:graphicFrame>
      <p:graphicFrame>
        <p:nvGraphicFramePr>
          <p:cNvPr id="336905" name="Object 17"/>
          <p:cNvGraphicFramePr>
            <a:graphicFrameLocks noChangeAspect="1"/>
          </p:cNvGraphicFramePr>
          <p:nvPr/>
        </p:nvGraphicFramePr>
        <p:xfrm>
          <a:off x="2109788" y="6269038"/>
          <a:ext cx="4214812" cy="577850"/>
        </p:xfrm>
        <a:graphic>
          <a:graphicData uri="http://schemas.openxmlformats.org/presentationml/2006/ole">
            <p:oleObj spid="_x0000_s7185" name="Equation" r:id="rId7" imgW="1765300" imgH="241300" progId="Equation.3">
              <p:embed/>
            </p:oleObj>
          </a:graphicData>
        </a:graphic>
      </p:graphicFrame>
      <p:pic>
        <p:nvPicPr>
          <p:cNvPr id="718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0913" y="3771900"/>
            <a:ext cx="6781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0" y="646113"/>
            <a:ext cx="8078788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/>
              <a:t>Object in 3 space and camera center define “set of rays”</a:t>
            </a:r>
          </a:p>
          <a:p>
            <a:pPr>
              <a:buFont typeface="Arial" charset="0"/>
              <a:buChar char="•"/>
            </a:pPr>
            <a:r>
              <a:rPr lang="en-US" sz="1200"/>
              <a:t>An image is obtained by intersecting these rays with a plane</a:t>
            </a:r>
          </a:p>
          <a:p>
            <a:pPr>
              <a:buFont typeface="Arial" charset="0"/>
              <a:buChar char="•"/>
            </a:pPr>
            <a:r>
              <a:rPr lang="en-US" sz="1200"/>
              <a:t>Images obtained with the same camera center may be mapped to one another by a plane projective transformation </a:t>
            </a:r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endParaRPr lang="en-US" sz="1200"/>
          </a:p>
          <a:p>
            <a:r>
              <a:rPr lang="en-US" sz="1200"/>
              <a:t>Assume two cameras</a:t>
            </a:r>
          </a:p>
          <a:p>
            <a:r>
              <a:rPr lang="en-US" sz="1200"/>
              <a:t>Same camera center</a:t>
            </a:r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This is the 3x3 planar </a:t>
            </a:r>
          </a:p>
          <a:p>
            <a:r>
              <a:rPr lang="en-US" sz="1200"/>
              <a:t>Homography relating x and x</a:t>
            </a:r>
            <a:r>
              <a:rPr lang="en-US" sz="1200" baseline="30000"/>
              <a:t>’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 Box 4"/>
          <p:cNvSpPr txBox="1">
            <a:spLocks noChangeArrowheads="1"/>
          </p:cNvSpPr>
          <p:nvPr/>
        </p:nvSpPr>
        <p:spPr bwMode="auto">
          <a:xfrm>
            <a:off x="274638" y="0"/>
            <a:ext cx="926623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Moving the image plane (zooming) </a:t>
            </a:r>
            <a:r>
              <a:rPr lang="en-US" sz="1200"/>
              <a:t> </a:t>
            </a:r>
          </a:p>
          <a:p>
            <a:r>
              <a:rPr lang="en-US" sz="1200"/>
              <a:t>Changing the focal length, can be approximated as displacement of image plane along  principal axis                                                                                                                                                              </a:t>
            </a:r>
            <a:endParaRPr lang="en-US" sz="2800" b="1"/>
          </a:p>
        </p:txBody>
      </p:sp>
      <p:graphicFrame>
        <p:nvGraphicFramePr>
          <p:cNvPr id="335877" name="Object 14"/>
          <p:cNvGraphicFramePr>
            <a:graphicFrameLocks noChangeAspect="1"/>
          </p:cNvGraphicFramePr>
          <p:nvPr/>
        </p:nvGraphicFramePr>
        <p:xfrm>
          <a:off x="2317750" y="1392238"/>
          <a:ext cx="3670300" cy="912812"/>
        </p:xfrm>
        <a:graphic>
          <a:graphicData uri="http://schemas.openxmlformats.org/presentationml/2006/ole">
            <p:oleObj spid="_x0000_s8206" name="Equation" r:id="rId3" imgW="1536700" imgH="381000" progId="Equation.3">
              <p:embed/>
            </p:oleObj>
          </a:graphicData>
        </a:graphic>
      </p:graphicFrame>
      <p:graphicFrame>
        <p:nvGraphicFramePr>
          <p:cNvPr id="335878" name="Object 15"/>
          <p:cNvGraphicFramePr>
            <a:graphicFrameLocks noChangeAspect="1"/>
          </p:cNvGraphicFramePr>
          <p:nvPr/>
        </p:nvGraphicFramePr>
        <p:xfrm>
          <a:off x="2297113" y="2709863"/>
          <a:ext cx="4429125" cy="1035050"/>
        </p:xfrm>
        <a:graphic>
          <a:graphicData uri="http://schemas.openxmlformats.org/presentationml/2006/ole">
            <p:oleObj spid="_x0000_s8207" name="Equation" r:id="rId4" imgW="1854200" imgH="431800" progId="Equation.3">
              <p:embed/>
            </p:oleObj>
          </a:graphicData>
        </a:graphic>
      </p:graphicFrame>
      <p:graphicFrame>
        <p:nvGraphicFramePr>
          <p:cNvPr id="335886" name="Object 16"/>
          <p:cNvGraphicFramePr>
            <a:graphicFrameLocks noChangeAspect="1"/>
          </p:cNvGraphicFramePr>
          <p:nvPr/>
        </p:nvGraphicFramePr>
        <p:xfrm>
          <a:off x="1833563" y="4014788"/>
          <a:ext cx="7310437" cy="1947862"/>
        </p:xfrm>
        <a:graphic>
          <a:graphicData uri="http://schemas.openxmlformats.org/presentationml/2006/ole">
            <p:oleObj spid="_x0000_s8208" name="Equation" r:id="rId5" imgW="3060700" imgH="812800" progId="Equation.3">
              <p:embed/>
            </p:oleObj>
          </a:graphicData>
        </a:graphic>
      </p:graphicFrame>
      <p:graphicFrame>
        <p:nvGraphicFramePr>
          <p:cNvPr id="335887" name="Object 17"/>
          <p:cNvGraphicFramePr>
            <a:graphicFrameLocks noChangeAspect="1"/>
          </p:cNvGraphicFramePr>
          <p:nvPr/>
        </p:nvGraphicFramePr>
        <p:xfrm>
          <a:off x="7004050" y="3475038"/>
          <a:ext cx="1455738" cy="487362"/>
        </p:xfrm>
        <a:graphic>
          <a:graphicData uri="http://schemas.openxmlformats.org/presentationml/2006/ole">
            <p:oleObj spid="_x0000_s8209" name="Equation" r:id="rId6" imgW="609336" imgH="203112" progId="Equation.3">
              <p:embed/>
            </p:oleObj>
          </a:graphicData>
        </a:graphic>
      </p:graphicFrame>
      <p:sp>
        <p:nvSpPr>
          <p:cNvPr id="8211" name="TextBox 6"/>
          <p:cNvSpPr txBox="1">
            <a:spLocks noChangeArrowheads="1"/>
          </p:cNvSpPr>
          <p:nvPr/>
        </p:nvSpPr>
        <p:spPr bwMode="auto">
          <a:xfrm>
            <a:off x="0" y="838200"/>
            <a:ext cx="8982075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x and x</a:t>
            </a:r>
            <a:r>
              <a:rPr lang="en-US" sz="1200" baseline="30000"/>
              <a:t>’  </a:t>
            </a:r>
            <a:r>
              <a:rPr lang="en-US" sz="1200"/>
              <a:t> are images of a point X before and after zooming respectively</a:t>
            </a:r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                       </a:t>
            </a:r>
          </a:p>
          <a:p>
            <a:r>
              <a:rPr lang="en-US" sz="1200"/>
              <a:t>                                             </a:t>
            </a:r>
            <a:r>
              <a:rPr lang="en-US" sz="1600"/>
              <a:t>x</a:t>
            </a:r>
            <a:r>
              <a:rPr lang="en-US" sz="1600" baseline="30000"/>
              <a:t>’ </a:t>
            </a:r>
            <a:r>
              <a:rPr lang="en-US" sz="1600"/>
              <a:t> = H x where</a:t>
            </a:r>
          </a:p>
          <a:p>
            <a:endParaRPr lang="en-US" sz="1600"/>
          </a:p>
          <a:p>
            <a:r>
              <a:rPr lang="en-US" sz="1200"/>
              <a:t>Assume only focal length</a:t>
            </a:r>
          </a:p>
          <a:p>
            <a:r>
              <a:rPr lang="en-US" sz="1200"/>
              <a:t>Is different between K and K</a:t>
            </a:r>
            <a:r>
              <a:rPr lang="en-US" sz="1200" baseline="30000"/>
              <a:t>’</a:t>
            </a:r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200" baseline="30000"/>
          </a:p>
          <a:p>
            <a:endParaRPr lang="en-US" sz="1800" baseline="30000"/>
          </a:p>
          <a:p>
            <a:r>
              <a:rPr lang="en-US" sz="1800" baseline="30000"/>
              <a:t> </a:t>
            </a:r>
            <a:r>
              <a:rPr lang="en-US" sz="1800"/>
              <a:t>   Conclusion: the effect of zooming by a factor of k is to multiply the Calibration matrix</a:t>
            </a:r>
          </a:p>
          <a:p>
            <a:r>
              <a:rPr lang="en-US" sz="1800"/>
              <a:t>K on the right by diag(k,k,1)</a:t>
            </a:r>
          </a:p>
          <a:p>
            <a:endParaRPr lang="en-US" sz="1600"/>
          </a:p>
          <a:p>
            <a:endParaRPr lang="en-US" sz="1600"/>
          </a:p>
          <a:p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Text Box 4"/>
          <p:cNvSpPr txBox="1">
            <a:spLocks noChangeArrowheads="1"/>
          </p:cNvSpPr>
          <p:nvPr/>
        </p:nvSpPr>
        <p:spPr bwMode="auto">
          <a:xfrm>
            <a:off x="1881188" y="109538"/>
            <a:ext cx="72628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Camera rotation</a:t>
            </a:r>
          </a:p>
        </p:txBody>
      </p:sp>
      <p:graphicFrame>
        <p:nvGraphicFramePr>
          <p:cNvPr id="332805" name="Object 11"/>
          <p:cNvGraphicFramePr>
            <a:graphicFrameLocks noChangeAspect="1"/>
          </p:cNvGraphicFramePr>
          <p:nvPr/>
        </p:nvGraphicFramePr>
        <p:xfrm>
          <a:off x="2109788" y="1031875"/>
          <a:ext cx="3640137" cy="912813"/>
        </p:xfrm>
        <a:graphic>
          <a:graphicData uri="http://schemas.openxmlformats.org/presentationml/2006/ole">
            <p:oleObj spid="_x0000_s9227" name="Equation" r:id="rId3" imgW="1524000" imgH="381000" progId="Equation.3">
              <p:embed/>
            </p:oleObj>
          </a:graphicData>
        </a:graphic>
      </p:graphicFrame>
      <p:graphicFrame>
        <p:nvGraphicFramePr>
          <p:cNvPr id="332806" name="Object 12"/>
          <p:cNvGraphicFramePr>
            <a:graphicFrameLocks noChangeAspect="1"/>
          </p:cNvGraphicFramePr>
          <p:nvPr/>
        </p:nvGraphicFramePr>
        <p:xfrm>
          <a:off x="2293938" y="1917700"/>
          <a:ext cx="1698625" cy="457200"/>
        </p:xfrm>
        <a:graphic>
          <a:graphicData uri="http://schemas.openxmlformats.org/presentationml/2006/ole">
            <p:oleObj spid="_x0000_s9228" name="Equation" r:id="rId4" imgW="710891" imgH="190417" progId="Equation.3">
              <p:embed/>
            </p:oleObj>
          </a:graphicData>
        </a:graphic>
      </p:graphicFrame>
      <p:sp>
        <p:nvSpPr>
          <p:cNvPr id="9231" name="Text Box 7"/>
          <p:cNvSpPr txBox="1">
            <a:spLocks noChangeArrowheads="1"/>
          </p:cNvSpPr>
          <p:nvPr/>
        </p:nvSpPr>
        <p:spPr bwMode="auto">
          <a:xfrm>
            <a:off x="0" y="2300288"/>
            <a:ext cx="9218613" cy="4062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H is called conjugate rotation: </a:t>
            </a:r>
            <a:r>
              <a:rPr lang="en-US" sz="1400"/>
              <a:t>same eigen values, up to a scale factor, </a:t>
            </a:r>
            <a:r>
              <a:rPr lang="el-GR" sz="1400"/>
              <a:t>μ</a:t>
            </a:r>
            <a:r>
              <a:rPr lang="en-US" sz="1400"/>
              <a:t>, of the rotation</a:t>
            </a:r>
          </a:p>
          <a:p>
            <a:endParaRPr lang="en-US" sz="1400"/>
          </a:p>
          <a:p>
            <a:r>
              <a:rPr lang="en-US" sz="1400"/>
              <a:t>Matrix:                                ; So, phase of complex eigenvalues of H can be used to find rotation. </a:t>
            </a:r>
          </a:p>
          <a:p>
            <a:r>
              <a:rPr lang="en-US" sz="1400"/>
              <a:t>Can also be shown that the eigenvector of H corresponding to the real eignenvalue is the vanishing point of the rotation axis</a:t>
            </a:r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                                                                                                                              click on 4 sets of correspondence</a:t>
            </a:r>
          </a:p>
          <a:p>
            <a:r>
              <a:rPr lang="en-US" sz="1400"/>
              <a:t>                                                                                                                               between A and B to determine H;</a:t>
            </a:r>
          </a:p>
          <a:p>
            <a:r>
              <a:rPr lang="en-US" sz="1400"/>
              <a:t>                                                                                                                               theta = 4.66 degrees. </a:t>
            </a:r>
          </a:p>
          <a:p>
            <a:r>
              <a:rPr lang="en-US" sz="1400"/>
              <a:t>                                                                                                                               vanishing point of rotation axis</a:t>
            </a:r>
          </a:p>
          <a:p>
            <a:r>
              <a:rPr lang="en-US" sz="1400"/>
              <a:t>                                                                                                                              is (0,1,0)</a:t>
            </a:r>
            <a:r>
              <a:rPr lang="en-US" sz="1400" baseline="30000"/>
              <a:t>T</a:t>
            </a:r>
            <a:r>
              <a:rPr lang="en-US" sz="1400"/>
              <a:t> , i.e. virtually at infinity in </a:t>
            </a:r>
          </a:p>
          <a:p>
            <a:r>
              <a:rPr lang="en-US" sz="1400"/>
              <a:t>                                                                                                                               the y direction; so rotation axis is </a:t>
            </a:r>
          </a:p>
          <a:p>
            <a:r>
              <a:rPr lang="en-US" sz="1400"/>
              <a:t>                                                                                                                                 parallel to y direction</a:t>
            </a:r>
          </a:p>
          <a:p>
            <a:r>
              <a:rPr lang="en-US" sz="1400"/>
              <a:t>                                                                                                                                                  </a:t>
            </a:r>
          </a:p>
          <a:p>
            <a:endParaRPr lang="en-US" sz="1400"/>
          </a:p>
          <a:p>
            <a:endParaRPr lang="en-US" sz="2400"/>
          </a:p>
        </p:txBody>
      </p:sp>
      <p:graphicFrame>
        <p:nvGraphicFramePr>
          <p:cNvPr id="332808" name="Object 13"/>
          <p:cNvGraphicFramePr>
            <a:graphicFrameLocks noChangeAspect="1"/>
          </p:cNvGraphicFramePr>
          <p:nvPr/>
        </p:nvGraphicFramePr>
        <p:xfrm>
          <a:off x="719138" y="2770188"/>
          <a:ext cx="1439862" cy="379412"/>
        </p:xfrm>
        <a:graphic>
          <a:graphicData uri="http://schemas.openxmlformats.org/presentationml/2006/ole">
            <p:oleObj spid="_x0000_s9229" name="Equation" r:id="rId5" imgW="876300" imgH="228600" progId="Equation.3">
              <p:embed/>
            </p:oleObj>
          </a:graphicData>
        </a:graphic>
      </p:graphicFrame>
      <p:pic>
        <p:nvPicPr>
          <p:cNvPr id="9232" name="Picture 9" descr="fig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5613" y="3983038"/>
            <a:ext cx="1933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0" descr="fig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2250" y="3908425"/>
            <a:ext cx="1933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1" descr="fig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55838" y="3930650"/>
            <a:ext cx="1933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96850" y="5486400"/>
            <a:ext cx="6877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6" name="TextBox 10"/>
          <p:cNvSpPr txBox="1">
            <a:spLocks noChangeArrowheads="1"/>
          </p:cNvSpPr>
          <p:nvPr/>
        </p:nvSpPr>
        <p:spPr bwMode="auto">
          <a:xfrm>
            <a:off x="425450" y="534988"/>
            <a:ext cx="390207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/>
              <a:t>Pure rotation about camera center. </a:t>
            </a:r>
          </a:p>
          <a:p>
            <a:pPr>
              <a:buFont typeface="Arial" charset="0"/>
              <a:buChar char="•"/>
            </a:pPr>
            <a:r>
              <a:rPr lang="en-US" sz="1200"/>
              <a:t> x and x</a:t>
            </a:r>
            <a:r>
              <a:rPr lang="en-US" sz="1200" baseline="30000"/>
              <a:t>’  </a:t>
            </a:r>
            <a:r>
              <a:rPr lang="en-US" sz="1200"/>
              <a:t> image of a point X before and after rotation. </a:t>
            </a:r>
          </a:p>
          <a:p>
            <a:pPr>
              <a:buFont typeface="Arial" charset="0"/>
              <a:buChar char="•"/>
            </a:pPr>
            <a:endParaRPr lang="en-US" sz="1200" baseline="30000"/>
          </a:p>
          <a:p>
            <a:pPr>
              <a:buFont typeface="Arial" charset="0"/>
              <a:buChar char="•"/>
            </a:pPr>
            <a:endParaRPr lang="en-US" sz="1200" baseline="30000"/>
          </a:p>
          <a:p>
            <a:pPr>
              <a:buFont typeface="Arial" charset="0"/>
              <a:buChar char="•"/>
            </a:pPr>
            <a:endParaRPr lang="en-US" sz="1200" baseline="30000"/>
          </a:p>
          <a:p>
            <a:pPr>
              <a:buFont typeface="Arial" charset="0"/>
              <a:buChar char="•"/>
            </a:pPr>
            <a:endParaRPr lang="en-US" sz="1200" baseline="30000"/>
          </a:p>
          <a:p>
            <a:pPr>
              <a:buFont typeface="Arial" charset="0"/>
              <a:buChar char="•"/>
            </a:pPr>
            <a:endParaRPr lang="en-US" sz="1200" baseline="30000"/>
          </a:p>
          <a:p>
            <a:pPr>
              <a:buFont typeface="Arial" charset="0"/>
              <a:buChar char="•"/>
            </a:pPr>
            <a:endParaRPr lang="en-US" sz="1200" baseline="30000"/>
          </a:p>
          <a:p>
            <a:pPr>
              <a:buFont typeface="Arial" charset="0"/>
              <a:buChar char="•"/>
            </a:pPr>
            <a:endParaRPr lang="en-US" sz="1200" baseline="30000"/>
          </a:p>
          <a:p>
            <a:endParaRPr lang="en-US" sz="1200" baseline="30000"/>
          </a:p>
          <a:p>
            <a:r>
              <a:rPr lang="en-US" sz="2400" baseline="30000"/>
              <a:t>x’= H x   where:</a:t>
            </a:r>
          </a:p>
        </p:txBody>
      </p:sp>
      <p:sp>
        <p:nvSpPr>
          <p:cNvPr id="9237" name="TextBox 12"/>
          <p:cNvSpPr txBox="1">
            <a:spLocks noChangeArrowheads="1"/>
          </p:cNvSpPr>
          <p:nvPr/>
        </p:nvSpPr>
        <p:spPr bwMode="auto">
          <a:xfrm>
            <a:off x="0" y="3389313"/>
            <a:ext cx="824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     B                     A                               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urse01">
  <a:themeElements>
    <a:clrScheme name="course01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course0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urse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e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course01</Template>
  <TotalTime>6118</TotalTime>
  <Words>1325</Words>
  <Application>Microsoft Office PowerPoint</Application>
  <PresentationFormat>On-screen Show (4:3)</PresentationFormat>
  <Paragraphs>302</Paragraphs>
  <Slides>19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Tahoma</vt:lpstr>
      <vt:lpstr>Times New Roman</vt:lpstr>
      <vt:lpstr>Symbol</vt:lpstr>
      <vt:lpstr>Wingdings</vt:lpstr>
      <vt:lpstr>Math4</vt:lpstr>
      <vt:lpstr>course01</vt:lpstr>
      <vt:lpstr>Equation</vt:lpstr>
      <vt:lpstr>More on single-view geometry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UNC-CH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View Geometry in Computer Vision</dc:title>
  <dc:creator>pollefey</dc:creator>
  <cp:lastModifiedBy>leab</cp:lastModifiedBy>
  <cp:revision>152</cp:revision>
  <dcterms:created xsi:type="dcterms:W3CDTF">2003-01-07T14:47:06Z</dcterms:created>
  <dcterms:modified xsi:type="dcterms:W3CDTF">2011-10-24T19:43:16Z</dcterms:modified>
</cp:coreProperties>
</file>